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6858000" cx="9144000"/>
  <p:notesSz cx="6858000" cy="9144000"/>
  <p:embeddedFontLst>
    <p:embeddedFont>
      <p:font typeface="Book Antiqua"/>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
  <p:cmAuthor clrIdx="1" id="1" initials="" lastIdx="1" name="Hieu Le Tr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8009A4B-C47F-4F63-8337-986C060576D3}">
  <a:tblStyle styleId="{68009A4B-C47F-4F63-8337-986C060576D3}" styleName="Table_0">
    <a:wholeTbl>
      <a:tcTxStyle b="off" i="off">
        <a:font>
          <a:latin typeface="Book Antiqua"/>
          <a:ea typeface="Book Antiqua"/>
          <a:cs typeface="Book Antiqu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DE7E7"/>
          </a:solidFill>
        </a:fill>
      </a:tcStyle>
    </a:wholeTbl>
    <a:band1H>
      <a:tcTxStyle/>
      <a:tcStyle>
        <a:fill>
          <a:solidFill>
            <a:srgbClr val="D9CCCB"/>
          </a:solidFill>
        </a:fill>
      </a:tcStyle>
    </a:band1H>
    <a:band2H>
      <a:tcTxStyle/>
    </a:band2H>
    <a:band1V>
      <a:tcTxStyle/>
      <a:tcStyle>
        <a:fill>
          <a:solidFill>
            <a:srgbClr val="D9CCCB"/>
          </a:solidFill>
        </a:fill>
      </a:tcStyle>
    </a:band1V>
    <a:band2V>
      <a:tcTxStyle/>
    </a:band2V>
    <a:lastCol>
      <a:tcTxStyle b="on" i="off">
        <a:font>
          <a:latin typeface="Book Antiqua"/>
          <a:ea typeface="Book Antiqua"/>
          <a:cs typeface="Book Antiqua"/>
        </a:font>
        <a:schemeClr val="lt1"/>
      </a:tcTxStyle>
      <a:tcStyle>
        <a:fill>
          <a:solidFill>
            <a:schemeClr val="accent1"/>
          </a:solidFill>
        </a:fill>
      </a:tcStyle>
    </a:lastCol>
    <a:firstCol>
      <a:tcTxStyle b="on" i="off">
        <a:font>
          <a:latin typeface="Book Antiqua"/>
          <a:ea typeface="Book Antiqua"/>
          <a:cs typeface="Book Antiqua"/>
        </a:font>
        <a:schemeClr val="lt1"/>
      </a:tcTxStyle>
      <a:tcStyle>
        <a:fill>
          <a:solidFill>
            <a:schemeClr val="accent1"/>
          </a:solidFill>
        </a:fill>
      </a:tcStyle>
    </a:firstCol>
    <a:lastRow>
      <a:tcTxStyle b="on" i="off">
        <a:font>
          <a:latin typeface="Book Antiqua"/>
          <a:ea typeface="Book Antiqua"/>
          <a:cs typeface="Book Antiqu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Book Antiqua"/>
          <a:ea typeface="Book Antiqua"/>
          <a:cs typeface="Book Antiqu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61122FC-96E5-451D-AD65-97B8FE15D468}" styleName="Table_1">
    <a:wholeTbl>
      <a:tcTxStyle b="off" i="off">
        <a:font>
          <a:latin typeface="Book Antiqua"/>
          <a:ea typeface="Book Antiqua"/>
          <a:cs typeface="Book Antiqua"/>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5F8D105-444E-4230-8947-4843C1784254}"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BookAntiqua-boldItalic.fntdata"/><Relationship Id="rId70" Type="http://schemas.openxmlformats.org/officeDocument/2006/relationships/font" Target="fonts/BookAntiqua-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BookAntiqua-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ookAntiqua-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2-03T22:37:45.997">
    <p:pos x="6000" y="0"/>
    <p:text>The pruned tree and the original tree are the same in this part. So you can say we get the lowest relative error at the highest CP so the pruned tree is the same. We do not do pruning.
-Le, Tran 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9-12-03T23:06:59.198">
    <p:pos x="6000" y="0"/>
    <p:text>FP = error 1
FN = error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5c5c00d16_2_19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5c5c00d16_2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5c5c00d1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5c5c00d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5c5c00d16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5c5c00d1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5c5c00d16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5c5c00d1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5c5c00d16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5c5c00d1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5c5c00d16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5c5c00d1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5c5c00d16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5c5c00d1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5c889c155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5c889c15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5c5c00d16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5c5c00d1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480"/>
              </a:spcBef>
              <a:spcAft>
                <a:spcPts val="0"/>
              </a:spcAft>
              <a:buClr>
                <a:schemeClr val="dk1"/>
              </a:buClr>
              <a:buSzPts val="1400"/>
              <a:buFont typeface="Georgia"/>
              <a:buChar char="●"/>
            </a:pPr>
            <a:r>
              <a:rPr lang="en-US" sz="1400">
                <a:solidFill>
                  <a:srgbClr val="333333"/>
                </a:solidFill>
                <a:highlight>
                  <a:schemeClr val="lt1"/>
                </a:highlight>
                <a:latin typeface="Georgia"/>
                <a:ea typeface="Georgia"/>
                <a:cs typeface="Georgia"/>
                <a:sym typeface="Georgia"/>
              </a:rPr>
              <a:t>By Wald test:</a:t>
            </a:r>
            <a:endParaRPr sz="1400">
              <a:solidFill>
                <a:srgbClr val="333333"/>
              </a:solidFill>
              <a:highlight>
                <a:schemeClr val="lt1"/>
              </a:highlight>
              <a:latin typeface="Georgia"/>
              <a:ea typeface="Georgia"/>
              <a:cs typeface="Georgia"/>
              <a:sym typeface="Georgia"/>
            </a:endParaRPr>
          </a:p>
          <a:p>
            <a:pPr indent="-317500" lvl="1" marL="914400" rtl="0" algn="l">
              <a:spcBef>
                <a:spcPts val="0"/>
              </a:spcBef>
              <a:spcAft>
                <a:spcPts val="0"/>
              </a:spcAft>
              <a:buClr>
                <a:schemeClr val="dk1"/>
              </a:buClr>
              <a:buSzPts val="1400"/>
              <a:buFont typeface="Georgia"/>
              <a:buChar char="○"/>
            </a:pPr>
            <a:r>
              <a:rPr lang="en-US" sz="1400">
                <a:solidFill>
                  <a:srgbClr val="333333"/>
                </a:solidFill>
                <a:highlight>
                  <a:schemeClr val="lt1"/>
                </a:highlight>
                <a:latin typeface="Georgia"/>
                <a:ea typeface="Georgia"/>
                <a:cs typeface="Georgia"/>
                <a:sym typeface="Georgia"/>
              </a:rPr>
              <a:t>Different genres do not have significant effects on the response in our logit model.</a:t>
            </a:r>
            <a:endParaRPr sz="1400">
              <a:solidFill>
                <a:srgbClr val="333333"/>
              </a:solidFill>
              <a:highlight>
                <a:schemeClr val="lt1"/>
              </a:highlight>
              <a:latin typeface="Georgia"/>
              <a:ea typeface="Georgia"/>
              <a:cs typeface="Georgia"/>
              <a:sym typeface="Georgia"/>
            </a:endParaRPr>
          </a:p>
          <a:p>
            <a:pPr indent="-317500" lvl="1" marL="914400" rtl="0" algn="l">
              <a:spcBef>
                <a:spcPts val="0"/>
              </a:spcBef>
              <a:spcAft>
                <a:spcPts val="0"/>
              </a:spcAft>
              <a:buClr>
                <a:srgbClr val="333333"/>
              </a:buClr>
              <a:buSzPts val="1400"/>
              <a:buFont typeface="Georgia"/>
              <a:buChar char="○"/>
            </a:pPr>
            <a:r>
              <a:rPr lang="en-US" sz="1400">
                <a:solidFill>
                  <a:srgbClr val="333333"/>
                </a:solidFill>
                <a:highlight>
                  <a:schemeClr val="lt1"/>
                </a:highlight>
                <a:latin typeface="Georgia"/>
                <a:ea typeface="Georgia"/>
                <a:cs typeface="Georgia"/>
                <a:sym typeface="Georgia"/>
              </a:rPr>
              <a:t>Different companies are significant.</a:t>
            </a:r>
            <a:endParaRPr sz="1400">
              <a:solidFill>
                <a:srgbClr val="333333"/>
              </a:solidFill>
              <a:highlight>
                <a:schemeClr val="lt1"/>
              </a:highlight>
              <a:latin typeface="Georgia"/>
              <a:ea typeface="Georgia"/>
              <a:cs typeface="Georgia"/>
              <a:sym typeface="Georgia"/>
            </a:endParaRPr>
          </a:p>
          <a:p>
            <a:pPr indent="-317500" lvl="1" marL="914400" rtl="0" algn="l">
              <a:lnSpc>
                <a:spcPct val="115000"/>
              </a:lnSpc>
              <a:spcBef>
                <a:spcPts val="0"/>
              </a:spcBef>
              <a:spcAft>
                <a:spcPts val="0"/>
              </a:spcAft>
              <a:buClr>
                <a:srgbClr val="333333"/>
              </a:buClr>
              <a:buSzPts val="1400"/>
              <a:buFont typeface="Georgia"/>
              <a:buChar char="○"/>
            </a:pPr>
            <a:r>
              <a:rPr lang="en-US" sz="1400">
                <a:solidFill>
                  <a:srgbClr val="333333"/>
                </a:solidFill>
                <a:highlight>
                  <a:schemeClr val="lt1"/>
                </a:highlight>
                <a:latin typeface="Georgia"/>
                <a:ea typeface="Georgia"/>
                <a:cs typeface="Georgia"/>
                <a:sym typeface="Georgia"/>
              </a:rPr>
              <a:t>The effects of different seasons are significant, but not as clear as the effects of different companies.</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5c5c00d16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5c5c00d1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5c5c00d16_1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5c5c00d1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5c5c00d16_1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5c5c00d1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5c889c15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5c889c1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5c5c00d16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5c5c00d1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bfa6848b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bfa6848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5c5c00d16_2_18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5c5c00d16_2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5c5c00d1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5c5c00d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bf7d14dc3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bf7d14d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5c5c00d16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5c5c00d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75c5c00d16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5c5c00d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bfa6848b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bfa6848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5c5c00d1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5c5c00d1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5c5c00d16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5c5c00d1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75c5c00d16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5c5c00d1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5c5c00d16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5c5c00d1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FB Campus" showMasterSp="0" type="title">
  <p:cSld name="TITLE">
    <p:spTree>
      <p:nvGrpSpPr>
        <p:cNvPr id="12" name="Shape 12"/>
        <p:cNvGrpSpPr/>
        <p:nvPr/>
      </p:nvGrpSpPr>
      <p:grpSpPr>
        <a:xfrm>
          <a:off x="0" y="0"/>
          <a:ext cx="0" cy="0"/>
          <a:chOff x="0" y="0"/>
          <a:chExt cx="0" cy="0"/>
        </a:xfrm>
      </p:grpSpPr>
      <p:pic>
        <p:nvPicPr>
          <p:cNvPr descr="photos-ppt3.jpg" id="13" name="Google Shape;13;p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4" name="Google Shape;14;p2"/>
          <p:cNvSpPr txBox="1"/>
          <p:nvPr>
            <p:ph type="ctrTitle"/>
          </p:nvPr>
        </p:nvSpPr>
        <p:spPr>
          <a:xfrm>
            <a:off x="360378" y="601090"/>
            <a:ext cx="43014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 name="Google Shape;15;p2"/>
          <p:cNvSpPr txBox="1"/>
          <p:nvPr>
            <p:ph idx="1" type="subTitle"/>
          </p:nvPr>
        </p:nvSpPr>
        <p:spPr>
          <a:xfrm>
            <a:off x="360378" y="3137687"/>
            <a:ext cx="4301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VSTC">
  <p:cSld name="Title Slide - VSTC">
    <p:spTree>
      <p:nvGrpSpPr>
        <p:cNvPr id="46" name="Shape 46"/>
        <p:cNvGrpSpPr/>
        <p:nvPr/>
      </p:nvGrpSpPr>
      <p:grpSpPr>
        <a:xfrm>
          <a:off x="0" y="0"/>
          <a:ext cx="0" cy="0"/>
          <a:chOff x="0" y="0"/>
          <a:chExt cx="0" cy="0"/>
        </a:xfrm>
      </p:grpSpPr>
      <p:pic>
        <p:nvPicPr>
          <p:cNvPr descr="vstc-ppt2.jpg" id="47" name="Google Shape;47;p11"/>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8" name="Google Shape;48;p11"/>
          <p:cNvSpPr txBox="1"/>
          <p:nvPr>
            <p:ph type="ctrTitle"/>
          </p:nvPr>
        </p:nvSpPr>
        <p:spPr>
          <a:xfrm>
            <a:off x="360378" y="601090"/>
            <a:ext cx="43014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9" name="Google Shape;49;p11"/>
          <p:cNvSpPr txBox="1"/>
          <p:nvPr>
            <p:ph idx="1" type="subTitle"/>
          </p:nvPr>
        </p:nvSpPr>
        <p:spPr>
          <a:xfrm>
            <a:off x="360378" y="3137687"/>
            <a:ext cx="4301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Students">
  <p:cSld name="Title Slide - Students">
    <p:spTree>
      <p:nvGrpSpPr>
        <p:cNvPr id="50" name="Shape 50"/>
        <p:cNvGrpSpPr/>
        <p:nvPr/>
      </p:nvGrpSpPr>
      <p:grpSpPr>
        <a:xfrm>
          <a:off x="0" y="0"/>
          <a:ext cx="0" cy="0"/>
          <a:chOff x="0" y="0"/>
          <a:chExt cx="0" cy="0"/>
        </a:xfrm>
      </p:grpSpPr>
      <p:pic>
        <p:nvPicPr>
          <p:cNvPr descr="photos-ppt6.jpg" id="51" name="Google Shape;51;p1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2" name="Google Shape;52;p12"/>
          <p:cNvSpPr txBox="1"/>
          <p:nvPr>
            <p:ph type="ctrTitle"/>
          </p:nvPr>
        </p:nvSpPr>
        <p:spPr>
          <a:xfrm>
            <a:off x="360378" y="601090"/>
            <a:ext cx="43014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3" name="Google Shape;53;p12"/>
          <p:cNvSpPr txBox="1"/>
          <p:nvPr>
            <p:ph idx="1" type="subTitle"/>
          </p:nvPr>
        </p:nvSpPr>
        <p:spPr>
          <a:xfrm>
            <a:off x="360378" y="3137687"/>
            <a:ext cx="4301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Custom Photos">
  <p:cSld name="Title with Custom Photos">
    <p:spTree>
      <p:nvGrpSpPr>
        <p:cNvPr id="54" name="Shape 54"/>
        <p:cNvGrpSpPr/>
        <p:nvPr/>
      </p:nvGrpSpPr>
      <p:grpSpPr>
        <a:xfrm>
          <a:off x="0" y="0"/>
          <a:ext cx="0" cy="0"/>
          <a:chOff x="0" y="0"/>
          <a:chExt cx="0" cy="0"/>
        </a:xfrm>
      </p:grpSpPr>
      <p:pic>
        <p:nvPicPr>
          <p:cNvPr descr="bgbuffonephoto.jpg" id="55" name="Google Shape;55;p13"/>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56" name="Google Shape;56;p13"/>
          <p:cNvSpPr txBox="1"/>
          <p:nvPr>
            <p:ph idx="1" type="subTitle"/>
          </p:nvPr>
        </p:nvSpPr>
        <p:spPr>
          <a:xfrm>
            <a:off x="360378" y="3137687"/>
            <a:ext cx="36588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chemeClr val="lt2"/>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57" name="Google Shape;57;p13"/>
          <p:cNvSpPr txBox="1"/>
          <p:nvPr>
            <p:ph type="ctrTitle"/>
          </p:nvPr>
        </p:nvSpPr>
        <p:spPr>
          <a:xfrm>
            <a:off x="360378" y="601090"/>
            <a:ext cx="44805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8" name="Google Shape;58;p13"/>
          <p:cNvSpPr/>
          <p:nvPr>
            <p:ph idx="2" type="pic"/>
          </p:nvPr>
        </p:nvSpPr>
        <p:spPr>
          <a:xfrm>
            <a:off x="1954870" y="0"/>
            <a:ext cx="7201500" cy="68580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400"/>
              </a:spcBef>
              <a:spcAft>
                <a:spcPts val="0"/>
              </a:spcAft>
              <a:buSzPts val="1400"/>
              <a:buNone/>
              <a:defRPr b="0" i="0" sz="2000" u="none" cap="none" strike="noStrike">
                <a:solidFill>
                  <a:srgbClr val="ECE9C6"/>
                </a:solidFill>
                <a:latin typeface="Arial"/>
                <a:ea typeface="Arial"/>
                <a:cs typeface="Arial"/>
                <a:sym typeface="Arial"/>
              </a:defRPr>
            </a:lvl1pPr>
            <a:lvl2pPr lvl="1"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lvl="2"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lvl="3"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lvl="4"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59" name="Google Shape;59;p13"/>
          <p:cNvSpPr/>
          <p:nvPr>
            <p:ph idx="3" type="pic"/>
          </p:nvPr>
        </p:nvSpPr>
        <p:spPr>
          <a:xfrm>
            <a:off x="1131942" y="4579023"/>
            <a:ext cx="3469500" cy="1248600"/>
          </a:xfrm>
          <a:prstGeom prst="rect">
            <a:avLst/>
          </a:prstGeom>
          <a:noFill/>
          <a:ln>
            <a:noFill/>
          </a:ln>
        </p:spPr>
        <p:txBody>
          <a:bodyPr anchorCtr="0" anchor="t" bIns="45700" lIns="91425" spcFirstLastPara="1" rIns="91425" wrap="square" tIns="45700">
            <a:noAutofit/>
          </a:bodyPr>
          <a:lstStyle>
            <a:lvl1pPr lvl="0" marR="0" rtl="0" algn="ctr">
              <a:spcBef>
                <a:spcPts val="300"/>
              </a:spcBef>
              <a:spcAft>
                <a:spcPts val="0"/>
              </a:spcAft>
              <a:buSzPts val="1400"/>
              <a:buNone/>
              <a:defRPr b="0" i="0" sz="1500" u="none" cap="none" strike="noStrike">
                <a:solidFill>
                  <a:schemeClr val="lt1"/>
                </a:solidFill>
                <a:latin typeface="Arial"/>
                <a:ea typeface="Arial"/>
                <a:cs typeface="Arial"/>
                <a:sym typeface="Arial"/>
              </a:defRPr>
            </a:lvl1pPr>
            <a:lvl2pPr lvl="1"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lvl="2"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lvl="3"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lvl="4"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60" name="Google Shape;60;p13"/>
          <p:cNvSpPr/>
          <p:nvPr>
            <p:ph idx="4" type="pic"/>
          </p:nvPr>
        </p:nvSpPr>
        <p:spPr>
          <a:xfrm>
            <a:off x="3885302" y="4579023"/>
            <a:ext cx="3469500" cy="1248600"/>
          </a:xfrm>
          <a:prstGeom prst="rect">
            <a:avLst/>
          </a:prstGeom>
          <a:noFill/>
          <a:ln>
            <a:noFill/>
          </a:ln>
        </p:spPr>
        <p:txBody>
          <a:bodyPr anchorCtr="0" anchor="t" bIns="45700" lIns="91425" spcFirstLastPara="1" rIns="91425" wrap="square" tIns="45700">
            <a:noAutofit/>
          </a:bodyPr>
          <a:lstStyle>
            <a:lvl1pPr lvl="0" marR="0" rtl="0" algn="ctr">
              <a:spcBef>
                <a:spcPts val="300"/>
              </a:spcBef>
              <a:spcAft>
                <a:spcPts val="0"/>
              </a:spcAft>
              <a:buSzPts val="1400"/>
              <a:buNone/>
              <a:defRPr b="0" i="0" sz="1500" u="none" cap="none" strike="noStrike">
                <a:solidFill>
                  <a:schemeClr val="lt1"/>
                </a:solidFill>
                <a:latin typeface="Arial"/>
                <a:ea typeface="Arial"/>
                <a:cs typeface="Arial"/>
                <a:sym typeface="Arial"/>
              </a:defRPr>
            </a:lvl1pPr>
            <a:lvl2pPr lvl="1"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lvl="2"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lvl="3"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lvl="4"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61" name="Google Shape;61;p13"/>
          <p:cNvSpPr/>
          <p:nvPr>
            <p:ph idx="5" type="pic"/>
          </p:nvPr>
        </p:nvSpPr>
        <p:spPr>
          <a:xfrm>
            <a:off x="6628502" y="4579023"/>
            <a:ext cx="3469500" cy="1248600"/>
          </a:xfrm>
          <a:prstGeom prst="rect">
            <a:avLst/>
          </a:prstGeom>
          <a:noFill/>
          <a:ln>
            <a:noFill/>
          </a:ln>
        </p:spPr>
        <p:txBody>
          <a:bodyPr anchorCtr="0" anchor="t" bIns="45700" lIns="91425" spcFirstLastPara="1" rIns="91425" wrap="square" tIns="45700">
            <a:noAutofit/>
          </a:bodyPr>
          <a:lstStyle>
            <a:lvl1pPr lvl="0" marR="0" rtl="0" algn="ctr">
              <a:spcBef>
                <a:spcPts val="300"/>
              </a:spcBef>
              <a:spcAft>
                <a:spcPts val="0"/>
              </a:spcAft>
              <a:buSzPts val="1400"/>
              <a:buNone/>
              <a:defRPr b="0" i="0" sz="1500" u="none" cap="none" strike="noStrike">
                <a:solidFill>
                  <a:schemeClr val="lt1"/>
                </a:solidFill>
                <a:latin typeface="Arial"/>
                <a:ea typeface="Arial"/>
                <a:cs typeface="Arial"/>
                <a:sym typeface="Arial"/>
              </a:defRPr>
            </a:lvl1pPr>
            <a:lvl2pPr lvl="1"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lvl="2"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lvl="3"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lvl="4"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idx="1" type="body"/>
          </p:nvPr>
        </p:nvSpPr>
        <p:spPr>
          <a:xfrm>
            <a:off x="699247" y="1861441"/>
            <a:ext cx="7745400" cy="3170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SzPts val="1400"/>
              <a:buNone/>
              <a:defRPr b="0" i="0" sz="24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SzPts val="1400"/>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SzPts val="1400"/>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SzPts val="1400"/>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18" name="Google Shape;18;p3"/>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3F3F3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sp>
        <p:nvSpPr>
          <p:cNvPr id="20" name="Google Shape;20;p4"/>
          <p:cNvSpPr txBox="1"/>
          <p:nvPr/>
        </p:nvSpPr>
        <p:spPr>
          <a:xfrm>
            <a:off x="4146550" y="2887663"/>
            <a:ext cx="858900" cy="92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400">
              <a:solidFill>
                <a:srgbClr val="DBA455"/>
              </a:solidFill>
              <a:latin typeface="Noto Sans Symbols"/>
              <a:ea typeface="Noto Sans Symbols"/>
              <a:cs typeface="Noto Sans Symbols"/>
              <a:sym typeface="Noto Sans Symbols"/>
            </a:endParaRPr>
          </a:p>
        </p:txBody>
      </p:sp>
      <p:sp>
        <p:nvSpPr>
          <p:cNvPr id="21" name="Google Shape;21;p4"/>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54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4"/>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Areas" type="twoObj">
  <p:cSld name="TWO_OBJECTS">
    <p:spTree>
      <p:nvGrpSpPr>
        <p:cNvPr id="23" name="Shape 23"/>
        <p:cNvGrpSpPr/>
        <p:nvPr/>
      </p:nvGrpSpPr>
      <p:grpSpPr>
        <a:xfrm>
          <a:off x="0" y="0"/>
          <a:ext cx="0" cy="0"/>
          <a:chOff x="0" y="0"/>
          <a:chExt cx="0" cy="0"/>
        </a:xfrm>
      </p:grpSpPr>
      <p:sp>
        <p:nvSpPr>
          <p:cNvPr id="24" name="Google Shape;24;p5"/>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43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5" name="Google Shape;25;p5"/>
          <p:cNvSpPr txBox="1"/>
          <p:nvPr>
            <p:ph idx="1" type="body"/>
          </p:nvPr>
        </p:nvSpPr>
        <p:spPr>
          <a:xfrm>
            <a:off x="685800"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26" name="Google Shape;26;p5"/>
          <p:cNvSpPr txBox="1"/>
          <p:nvPr>
            <p:ph idx="2" type="body"/>
          </p:nvPr>
        </p:nvSpPr>
        <p:spPr>
          <a:xfrm>
            <a:off x="4645151"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SzPts val="1400"/>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with Subtitles" type="twoTxTwoObj">
  <p:cSld name="TWO_OBJECTS_WITH_TEXT">
    <p:spTree>
      <p:nvGrpSpPr>
        <p:cNvPr id="27" name="Shape 27"/>
        <p:cNvGrpSpPr/>
        <p:nvPr/>
      </p:nvGrpSpPr>
      <p:grpSpPr>
        <a:xfrm>
          <a:off x="0" y="0"/>
          <a:ext cx="0" cy="0"/>
          <a:chOff x="0" y="0"/>
          <a:chExt cx="0" cy="0"/>
        </a:xfrm>
      </p:grpSpPr>
      <p:sp>
        <p:nvSpPr>
          <p:cNvPr id="28" name="Google Shape;28;p6"/>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4300" u="none" cap="none" strike="noStrike">
                <a:solidFill>
                  <a:srgbClr val="595959"/>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9" name="Google Shape;29;p6"/>
          <p:cNvSpPr txBox="1"/>
          <p:nvPr>
            <p:ph idx="1" type="body"/>
          </p:nvPr>
        </p:nvSpPr>
        <p:spPr>
          <a:xfrm>
            <a:off x="688490" y="1783601"/>
            <a:ext cx="3621900" cy="6585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0" name="Google Shape;30;p6"/>
          <p:cNvSpPr txBox="1"/>
          <p:nvPr>
            <p:ph idx="2" type="body"/>
          </p:nvPr>
        </p:nvSpPr>
        <p:spPr>
          <a:xfrm>
            <a:off x="688488" y="2622290"/>
            <a:ext cx="3621900" cy="2595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31" name="Google Shape;31;p6"/>
          <p:cNvSpPr txBox="1"/>
          <p:nvPr>
            <p:ph idx="3" type="body"/>
          </p:nvPr>
        </p:nvSpPr>
        <p:spPr>
          <a:xfrm>
            <a:off x="4785878" y="1783601"/>
            <a:ext cx="3663600" cy="6585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2" name="Google Shape;32;p6"/>
          <p:cNvSpPr txBox="1"/>
          <p:nvPr>
            <p:ph idx="4" type="body"/>
          </p:nvPr>
        </p:nvSpPr>
        <p:spPr>
          <a:xfrm>
            <a:off x="4785878" y="2619063"/>
            <a:ext cx="3658800" cy="2595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SzPts val="1400"/>
              <a:buNone/>
              <a:defRPr b="0"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SzPts val="1400"/>
              <a:buNone/>
              <a:defRPr b="0"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SzPts val="1400"/>
              <a:buNone/>
              <a:defRPr b="0" i="0" sz="1600" u="none" cap="none" strike="noStrike">
                <a:solidFill>
                  <a:srgbClr val="262626"/>
                </a:solidFill>
                <a:latin typeface="Book Antiqua"/>
                <a:ea typeface="Book Antiqua"/>
                <a:cs typeface="Book Antiqua"/>
                <a:sym typeface="Book Antiqua"/>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33" name="Shape 33"/>
        <p:cNvGrpSpPr/>
        <p:nvPr/>
      </p:nvGrpSpPr>
      <p:grpSpPr>
        <a:xfrm>
          <a:off x="0" y="0"/>
          <a:ext cx="0" cy="0"/>
          <a:chOff x="0" y="0"/>
          <a:chExt cx="0" cy="0"/>
        </a:xfrm>
      </p:grpSpPr>
      <p:sp>
        <p:nvSpPr>
          <p:cNvPr id="34" name="Google Shape;34;p7"/>
          <p:cNvSpPr txBox="1"/>
          <p:nvPr>
            <p:ph idx="1" type="body"/>
          </p:nvPr>
        </p:nvSpPr>
        <p:spPr>
          <a:xfrm>
            <a:off x="692002" y="559399"/>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SzPts val="1400"/>
              <a:buNone/>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9pPr>
          </a:lstStyle>
          <a:p/>
        </p:txBody>
      </p:sp>
      <p:sp>
        <p:nvSpPr>
          <p:cNvPr id="35" name="Google Shape;35;p7"/>
          <p:cNvSpPr txBox="1"/>
          <p:nvPr>
            <p:ph idx="2" type="body"/>
          </p:nvPr>
        </p:nvSpPr>
        <p:spPr>
          <a:xfrm>
            <a:off x="4889812" y="562026"/>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Caption">
  <p:cSld name="Photo with Caption">
    <p:spTree>
      <p:nvGrpSpPr>
        <p:cNvPr id="36" name="Shape 36"/>
        <p:cNvGrpSpPr/>
        <p:nvPr/>
      </p:nvGrpSpPr>
      <p:grpSpPr>
        <a:xfrm>
          <a:off x="0" y="0"/>
          <a:ext cx="0" cy="0"/>
          <a:chOff x="0" y="0"/>
          <a:chExt cx="0" cy="0"/>
        </a:xfrm>
      </p:grpSpPr>
      <p:sp>
        <p:nvSpPr>
          <p:cNvPr id="37" name="Google Shape;37;p8"/>
          <p:cNvSpPr/>
          <p:nvPr>
            <p:ph idx="2" type="pic"/>
          </p:nvPr>
        </p:nvSpPr>
        <p:spPr>
          <a:xfrm rot="344342">
            <a:off x="773452" y="536637"/>
            <a:ext cx="7578184" cy="3491208"/>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lvl1pPr lvl="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spcBef>
                <a:spcPts val="560"/>
              </a:spcBef>
              <a:spcAft>
                <a:spcPts val="0"/>
              </a:spcAft>
              <a:buClr>
                <a:schemeClr val="accent1"/>
              </a:buClr>
              <a:buSzPts val="2800"/>
              <a:buFont typeface="Noto Sans Symbols"/>
              <a:buNone/>
              <a:defRPr b="0" i="0" sz="2800" u="none" cap="none" strike="noStrike">
                <a:solidFill>
                  <a:srgbClr val="262626"/>
                </a:solidFill>
                <a:latin typeface="Book Antiqua"/>
                <a:ea typeface="Book Antiqua"/>
                <a:cs typeface="Book Antiqua"/>
                <a:sym typeface="Book Antiqua"/>
              </a:defRPr>
            </a:lvl2pPr>
            <a:lvl3pPr lvl="2" marR="0" rtl="0" algn="l">
              <a:spcBef>
                <a:spcPts val="480"/>
              </a:spcBef>
              <a:spcAft>
                <a:spcPts val="0"/>
              </a:spcAft>
              <a:buClr>
                <a:schemeClr val="accent1"/>
              </a:buClr>
              <a:buSzPts val="2400"/>
              <a:buFont typeface="Noto Sans Symbols"/>
              <a:buNone/>
              <a:defRPr b="0" i="0" sz="2400" u="none" cap="none" strike="noStrike">
                <a:solidFill>
                  <a:srgbClr val="262626"/>
                </a:solidFill>
                <a:latin typeface="Book Antiqua"/>
                <a:ea typeface="Book Antiqua"/>
                <a:cs typeface="Book Antiqua"/>
                <a:sym typeface="Book Antiqua"/>
              </a:defRPr>
            </a:lvl3pPr>
            <a:lvl4pPr lvl="3"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4pPr>
            <a:lvl5pPr lvl="4"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9pPr>
          </a:lstStyle>
          <a:p/>
        </p:txBody>
      </p:sp>
      <p:sp>
        <p:nvSpPr>
          <p:cNvPr id="38" name="Google Shape;38;p8"/>
          <p:cNvSpPr txBox="1"/>
          <p:nvPr>
            <p:ph idx="1" type="body"/>
          </p:nvPr>
        </p:nvSpPr>
        <p:spPr>
          <a:xfrm>
            <a:off x="688489" y="4486019"/>
            <a:ext cx="7756200" cy="8049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p:cSld name="Closing Slide">
    <p:spTree>
      <p:nvGrpSpPr>
        <p:cNvPr id="39" name="Shape 39"/>
        <p:cNvGrpSpPr/>
        <p:nvPr/>
      </p:nvGrpSpPr>
      <p:grpSpPr>
        <a:xfrm>
          <a:off x="0" y="0"/>
          <a:ext cx="0" cy="0"/>
          <a:chOff x="0" y="0"/>
          <a:chExt cx="0" cy="0"/>
        </a:xfrm>
      </p:grpSpPr>
      <p:pic>
        <p:nvPicPr>
          <p:cNvPr descr="PPT-General9.jpg" id="40" name="Google Shape;40;p9"/>
          <p:cNvPicPr preferRelativeResize="0"/>
          <p:nvPr/>
        </p:nvPicPr>
        <p:blipFill rotWithShape="1">
          <a:blip r:embed="rId2">
            <a:alphaModFix/>
          </a:blip>
          <a:srcRect b="0" l="0" r="0" t="0"/>
          <a:stretch/>
        </p:blipFill>
        <p:spPr>
          <a:xfrm>
            <a:off x="0" y="0"/>
            <a:ext cx="9143998" cy="6857998"/>
          </a:xfrm>
          <a:prstGeom prst="rect">
            <a:avLst/>
          </a:prstGeom>
          <a:noFill/>
          <a:ln>
            <a:noFill/>
          </a:ln>
        </p:spPr>
      </p:pic>
      <p:pic>
        <p:nvPicPr>
          <p:cNvPr descr="genbuffbacker.jpg" id="41" name="Google Shape;41;p9"/>
          <p:cNvPicPr preferRelativeResize="0"/>
          <p:nvPr/>
        </p:nvPicPr>
        <p:blipFill rotWithShape="1">
          <a:blip r:embed="rId3">
            <a:alphaModFix/>
          </a:blip>
          <a:srcRect b="0" l="0" r="0" t="0"/>
          <a:stretch/>
        </p:blipFill>
        <p:spPr>
          <a:xfrm>
            <a:off x="0" y="0"/>
            <a:ext cx="9143998" cy="68579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MVC">
  <p:cSld name="Title Slide - MVC">
    <p:spTree>
      <p:nvGrpSpPr>
        <p:cNvPr id="42" name="Shape 42"/>
        <p:cNvGrpSpPr/>
        <p:nvPr/>
      </p:nvGrpSpPr>
      <p:grpSpPr>
        <a:xfrm>
          <a:off x="0" y="0"/>
          <a:ext cx="0" cy="0"/>
          <a:chOff x="0" y="0"/>
          <a:chExt cx="0" cy="0"/>
        </a:xfrm>
      </p:grpSpPr>
      <p:pic>
        <p:nvPicPr>
          <p:cNvPr descr="MVC-ppt2.jpg" id="43" name="Google Shape;43;p10"/>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4" name="Google Shape;44;p10"/>
          <p:cNvSpPr txBox="1"/>
          <p:nvPr>
            <p:ph type="ctrTitle"/>
          </p:nvPr>
        </p:nvSpPr>
        <p:spPr>
          <a:xfrm>
            <a:off x="360378" y="601090"/>
            <a:ext cx="4301400" cy="2305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FFFFFF"/>
                </a:solidFill>
                <a:latin typeface="Arial"/>
                <a:ea typeface="Arial"/>
                <a:cs typeface="Arial"/>
                <a:sym typeface="Arial"/>
              </a:defRPr>
            </a:lvl1pPr>
            <a:lvl2pPr lvl="1"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2pPr>
            <a:lvl3pPr lvl="2"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3pPr>
            <a:lvl4pPr lvl="3"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4pPr>
            <a:lvl5pPr lvl="4" marR="0" rtl="0" algn="ctr">
              <a:spcBef>
                <a:spcPts val="0"/>
              </a:spcBef>
              <a:spcAft>
                <a:spcPts val="0"/>
              </a:spcAft>
              <a:buSzPts val="1400"/>
              <a:buNone/>
              <a:defRPr b="0" i="0" sz="5400" u="none" cap="none" strike="noStrike">
                <a:solidFill>
                  <a:schemeClr val="dk2"/>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5" name="Google Shape;45;p10"/>
          <p:cNvSpPr txBox="1"/>
          <p:nvPr>
            <p:ph idx="1" type="subTitle"/>
          </p:nvPr>
        </p:nvSpPr>
        <p:spPr>
          <a:xfrm>
            <a:off x="360378" y="3137687"/>
            <a:ext cx="4301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descr="PPT-General11.jpg" id="6" name="Google Shape;6;p1"/>
          <p:cNvPicPr preferRelativeResize="0"/>
          <p:nvPr/>
        </p:nvPicPr>
        <p:blipFill rotWithShape="1">
          <a:blip r:embed="rId1">
            <a:alphaModFix/>
          </a:blip>
          <a:srcRect b="0" l="0" r="0" t="0"/>
          <a:stretch/>
        </p:blipFill>
        <p:spPr>
          <a:xfrm>
            <a:off x="0" y="0"/>
            <a:ext cx="9143998" cy="6857998"/>
          </a:xfrm>
          <a:prstGeom prst="rect">
            <a:avLst/>
          </a:prstGeom>
          <a:noFill/>
          <a:ln>
            <a:noFill/>
          </a:ln>
        </p:spPr>
      </p:pic>
      <p:sp>
        <p:nvSpPr>
          <p:cNvPr id="7" name="Google Shape;7;p1"/>
          <p:cNvSpPr txBox="1"/>
          <p:nvPr>
            <p:ph idx="10" type="dt"/>
          </p:nvPr>
        </p:nvSpPr>
        <p:spPr>
          <a:xfrm>
            <a:off x="360363" y="6161088"/>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8" name="Google Shape;8;p1"/>
          <p:cNvSpPr txBox="1"/>
          <p:nvPr>
            <p:ph idx="11" type="ftr"/>
          </p:nvPr>
        </p:nvSpPr>
        <p:spPr>
          <a:xfrm>
            <a:off x="3124200" y="6161088"/>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9" name="Google Shape;9;p1"/>
          <p:cNvSpPr txBox="1"/>
          <p:nvPr>
            <p:ph idx="12" type="sldNum"/>
          </p:nvPr>
        </p:nvSpPr>
        <p:spPr>
          <a:xfrm>
            <a:off x="6638925" y="6161088"/>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1pPr>
            <a:lvl2pPr indent="0" lvl="1"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2pPr>
            <a:lvl3pPr indent="0" lvl="2"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3pPr>
            <a:lvl4pPr indent="0" lvl="3"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4pPr>
            <a:lvl5pPr indent="0" lvl="4"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5pPr>
            <a:lvl6pPr indent="0" lvl="5"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6pPr>
            <a:lvl7pPr indent="0" lvl="6"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7pPr>
            <a:lvl8pPr indent="0" lvl="7"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8pPr>
            <a:lvl9pPr indent="0" lvl="8" marL="0" marR="0" rtl="0" algn="r">
              <a:spcBef>
                <a:spcPts val="0"/>
              </a:spcBef>
              <a:spcAft>
                <a:spcPts val="0"/>
              </a:spcAft>
              <a:buNone/>
              <a:defRPr b="0" i="0" sz="1200" u="none" cap="none" strike="noStrike">
                <a:solidFill>
                  <a:schemeClr val="dk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10" name="Google Shape;10;p1"/>
          <p:cNvPicPr preferRelativeResize="0"/>
          <p:nvPr/>
        </p:nvPicPr>
        <p:blipFill rotWithShape="1">
          <a:blip r:embed="rId2">
            <a:alphaModFix/>
          </a:blip>
          <a:srcRect b="0" l="0" r="0" t="0"/>
          <a:stretch/>
        </p:blipFill>
        <p:spPr>
          <a:xfrm>
            <a:off x="0" y="0"/>
            <a:ext cx="9143998" cy="6857998"/>
          </a:xfrm>
          <a:prstGeom prst="rect">
            <a:avLst/>
          </a:prstGeom>
          <a:noFill/>
          <a:ln>
            <a:noFill/>
          </a:ln>
        </p:spPr>
      </p:pic>
      <p:pic>
        <p:nvPicPr>
          <p:cNvPr descr="PPT-General4.jpg" id="11" name="Google Shape;11;p1"/>
          <p:cNvPicPr preferRelativeResize="0"/>
          <p:nvPr/>
        </p:nvPicPr>
        <p:blipFill rotWithShape="1">
          <a:blip r:embed="rId2">
            <a:alphaModFix/>
          </a:blip>
          <a:srcRect b="0" l="0" r="0" t="0"/>
          <a:stretch/>
        </p:blipFill>
        <p:spPr>
          <a:xfrm>
            <a:off x="0" y="0"/>
            <a:ext cx="9143998" cy="68579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omments" Target="../comments/comment1.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comments" Target="../comments/commen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towardsdatascience.com/" TargetMode="External"/><Relationship Id="rId4" Type="http://schemas.openxmlformats.org/officeDocument/2006/relationships/hyperlink" Target="https://stats.idre.ucla.edu/r/dae/" TargetMode="External"/><Relationship Id="rId9" Type="http://schemas.openxmlformats.org/officeDocument/2006/relationships/hyperlink" Target="https://www.forbes.com/sites/scottmendelson/2019/12/01/box-office-walt-disney-frozen-2-starring-idina-menzel-and-kristen-bell-breaks-thanksgiving-records-and-tops-738-million-worldwide/#2f2c0c956d80" TargetMode="External"/><Relationship Id="rId5" Type="http://schemas.openxmlformats.org/officeDocument/2006/relationships/hyperlink" Target="https://stackoverflow.com/" TargetMode="External"/><Relationship Id="rId6" Type="http://schemas.openxmlformats.org/officeDocument/2006/relationships/hyperlink" Target="https://www.kaggle.com/learn-forum" TargetMode="External"/><Relationship Id="rId7" Type="http://schemas.openxmlformats.org/officeDocument/2006/relationships/hyperlink" Target="https://www.r-bloggers.com/" TargetMode="External"/><Relationship Id="rId8" Type="http://schemas.openxmlformats.org/officeDocument/2006/relationships/hyperlink" Target="https://www.datacamp.com/tracks/r-programm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ctrTitle"/>
          </p:nvPr>
        </p:nvSpPr>
        <p:spPr>
          <a:xfrm>
            <a:off x="78975" y="1517225"/>
            <a:ext cx="5394900" cy="1382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Verdana"/>
                <a:ea typeface="Verdana"/>
                <a:cs typeface="Verdana"/>
                <a:sym typeface="Verdana"/>
              </a:rPr>
              <a:t>An Analysis of the Movie Industry</a:t>
            </a:r>
            <a:endParaRPr>
              <a:latin typeface="Verdana"/>
              <a:ea typeface="Verdana"/>
              <a:cs typeface="Verdana"/>
              <a:sym typeface="Verdana"/>
            </a:endParaRPr>
          </a:p>
        </p:txBody>
      </p:sp>
      <p:sp>
        <p:nvSpPr>
          <p:cNvPr id="67" name="Google Shape;67;p14"/>
          <p:cNvSpPr txBox="1"/>
          <p:nvPr>
            <p:ph idx="1" type="subTitle"/>
          </p:nvPr>
        </p:nvSpPr>
        <p:spPr>
          <a:xfrm>
            <a:off x="78975" y="3048025"/>
            <a:ext cx="3054600" cy="138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Font typeface="Noto Sans Symbols"/>
              <a:buNone/>
            </a:pPr>
            <a:r>
              <a:rPr i="1" lang="en-US" sz="1800">
                <a:solidFill>
                  <a:srgbClr val="FFFFFF"/>
                </a:solidFill>
                <a:latin typeface="Georgia"/>
                <a:ea typeface="Georgia"/>
                <a:cs typeface="Georgia"/>
                <a:sym typeface="Georgia"/>
              </a:rPr>
              <a:t>Data Science Project 2</a:t>
            </a:r>
            <a:endParaRPr i="1" sz="1800">
              <a:solidFill>
                <a:srgbClr val="FFFFFF"/>
              </a:solidFill>
              <a:latin typeface="Georgia"/>
              <a:ea typeface="Georgia"/>
              <a:cs typeface="Georgia"/>
              <a:sym typeface="Georgia"/>
            </a:endParaRPr>
          </a:p>
          <a:p>
            <a:pPr indent="0" lvl="0" marL="0" rtl="0" algn="l">
              <a:spcBef>
                <a:spcPts val="0"/>
              </a:spcBef>
              <a:spcAft>
                <a:spcPts val="0"/>
              </a:spcAft>
              <a:buSzPts val="2400"/>
              <a:buFont typeface="Noto Sans Symbols"/>
              <a:buNone/>
            </a:pPr>
            <a:r>
              <a:rPr i="1" lang="en-US" sz="1800">
                <a:solidFill>
                  <a:srgbClr val="FFFFFF"/>
                </a:solidFill>
                <a:latin typeface="Georgia"/>
                <a:ea typeface="Georgia"/>
                <a:cs typeface="Georgia"/>
                <a:sym typeface="Georgia"/>
              </a:rPr>
              <a:t>Presented by: </a:t>
            </a:r>
            <a:endParaRPr i="1" sz="1800">
              <a:solidFill>
                <a:srgbClr val="FFFFFF"/>
              </a:solidFill>
              <a:latin typeface="Georgia"/>
              <a:ea typeface="Georgia"/>
              <a:cs typeface="Georgia"/>
              <a:sym typeface="Georgia"/>
            </a:endParaRPr>
          </a:p>
          <a:p>
            <a:pPr indent="0" lvl="0" marL="0" rtl="0" algn="l">
              <a:spcBef>
                <a:spcPts val="480"/>
              </a:spcBef>
              <a:spcAft>
                <a:spcPts val="0"/>
              </a:spcAft>
              <a:buClr>
                <a:schemeClr val="dk1"/>
              </a:buClr>
              <a:buFont typeface="Arial"/>
              <a:buNone/>
            </a:pPr>
            <a:r>
              <a:rPr i="1" lang="en-US" sz="1800">
                <a:solidFill>
                  <a:srgbClr val="FFFFFF"/>
                </a:solidFill>
                <a:latin typeface="Georgia"/>
                <a:ea typeface="Georgia"/>
                <a:cs typeface="Georgia"/>
                <a:sym typeface="Georgia"/>
              </a:rPr>
              <a:t>Tran Hieu Le, Totyana Hill, Fahim Ishrak, Zhilin Wang</a:t>
            </a:r>
            <a:endParaRPr i="1" sz="1800">
              <a:solidFill>
                <a:srgbClr val="FFFFFF"/>
              </a:solidFill>
              <a:latin typeface="Georgia"/>
              <a:ea typeface="Georgia"/>
              <a:cs typeface="Georgia"/>
              <a:sym typeface="Georgia"/>
            </a:endParaRPr>
          </a:p>
          <a:p>
            <a:pPr indent="0" lvl="0" marL="0" rtl="0" algn="l">
              <a:spcBef>
                <a:spcPts val="480"/>
              </a:spcBef>
              <a:spcAft>
                <a:spcPts val="0"/>
              </a:spcAft>
              <a:buClr>
                <a:schemeClr val="dk1"/>
              </a:buClr>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descr="A close up of a piano&#10;&#10;Description automatically generated" id="120" name="Google Shape;120;p23"/>
          <p:cNvPicPr preferRelativeResize="0"/>
          <p:nvPr>
            <p:ph idx="1" type="body"/>
          </p:nvPr>
        </p:nvPicPr>
        <p:blipFill rotWithShape="1">
          <a:blip r:embed="rId3">
            <a:alphaModFix/>
          </a:blip>
          <a:srcRect b="0" l="0" r="0" t="0"/>
          <a:stretch/>
        </p:blipFill>
        <p:spPr>
          <a:xfrm>
            <a:off x="231338" y="1519775"/>
            <a:ext cx="4135500" cy="2954100"/>
          </a:xfrm>
          <a:prstGeom prst="rect">
            <a:avLst/>
          </a:prstGeom>
          <a:noFill/>
          <a:ln>
            <a:noFill/>
          </a:ln>
        </p:spPr>
      </p:pic>
      <p:pic>
        <p:nvPicPr>
          <p:cNvPr descr="A close up of a piano&#10;&#10;Description automatically generated" id="121" name="Google Shape;121;p23"/>
          <p:cNvPicPr preferRelativeResize="0"/>
          <p:nvPr>
            <p:ph idx="1" type="body"/>
          </p:nvPr>
        </p:nvPicPr>
        <p:blipFill rotWithShape="1">
          <a:blip r:embed="rId4">
            <a:alphaModFix/>
          </a:blip>
          <a:srcRect b="0" l="0" r="0" t="0"/>
          <a:stretch/>
        </p:blipFill>
        <p:spPr>
          <a:xfrm>
            <a:off x="4651725" y="1503725"/>
            <a:ext cx="4181400" cy="2986200"/>
          </a:xfrm>
          <a:prstGeom prst="rect">
            <a:avLst/>
          </a:prstGeom>
          <a:noFill/>
          <a:ln>
            <a:noFill/>
          </a:ln>
        </p:spPr>
      </p:pic>
      <p:sp>
        <p:nvSpPr>
          <p:cNvPr id="122" name="Google Shape;122;p23"/>
          <p:cNvSpPr txBox="1"/>
          <p:nvPr>
            <p:ph type="title"/>
          </p:nvPr>
        </p:nvSpPr>
        <p:spPr>
          <a:xfrm>
            <a:off x="231350" y="237777"/>
            <a:ext cx="7756200" cy="69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Feature Selection</a:t>
            </a:r>
            <a:endParaRPr b="0" sz="3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ph idx="1" type="body"/>
          </p:nvPr>
        </p:nvSpPr>
        <p:spPr>
          <a:xfrm>
            <a:off x="407505" y="3581358"/>
            <a:ext cx="8468139" cy="1261503"/>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The results are the same as the model with full predictors.</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All coefficients of numerical variables are statistically significant.</a:t>
            </a:r>
            <a:endParaRPr sz="2000">
              <a:solidFill>
                <a:srgbClr val="000000"/>
              </a:solidFill>
              <a:latin typeface="Georgia"/>
              <a:ea typeface="Georgia"/>
              <a:cs typeface="Georgia"/>
              <a:sym typeface="Georgia"/>
            </a:endParaRPr>
          </a:p>
        </p:txBody>
      </p:sp>
      <p:graphicFrame>
        <p:nvGraphicFramePr>
          <p:cNvPr id="128" name="Google Shape;128;p24"/>
          <p:cNvGraphicFramePr/>
          <p:nvPr/>
        </p:nvGraphicFramePr>
        <p:xfrm>
          <a:off x="876024" y="1706038"/>
          <a:ext cx="3000000" cy="3000000"/>
        </p:xfrm>
        <a:graphic>
          <a:graphicData uri="http://schemas.openxmlformats.org/drawingml/2006/table">
            <a:tbl>
              <a:tblPr bandRow="1" firstRow="1">
                <a:noFill/>
                <a:tableStyleId>{68009A4B-C47F-4F63-8337-986C060576D3}</a:tableStyleId>
              </a:tblPr>
              <a:tblGrid>
                <a:gridCol w="1848000"/>
                <a:gridCol w="1848000"/>
                <a:gridCol w="1848000"/>
                <a:gridCol w="1848000"/>
              </a:tblGrid>
              <a:tr h="370850">
                <a:tc gridSpan="4">
                  <a:txBody>
                    <a:bodyPr/>
                    <a:lstStyle/>
                    <a:p>
                      <a:pPr indent="0" lvl="0" marL="0" marR="0" rtl="0" algn="ctr">
                        <a:lnSpc>
                          <a:spcPct val="100000"/>
                        </a:lnSpc>
                        <a:spcBef>
                          <a:spcPts val="0"/>
                        </a:spcBef>
                        <a:spcAft>
                          <a:spcPts val="0"/>
                        </a:spcAft>
                        <a:buClr>
                          <a:schemeClr val="dk1"/>
                        </a:buClr>
                        <a:buSzPts val="1800"/>
                        <a:buFont typeface="Book Antiqua"/>
                        <a:buNone/>
                      </a:pPr>
                      <a:r>
                        <a:rPr lang="en-US" sz="1800"/>
                        <a:t> revenue ~ vote + popularity + budget + company + genres</a:t>
                      </a:r>
                      <a:endParaRPr/>
                    </a:p>
                    <a:p>
                      <a:pPr indent="0" lvl="0" marL="0" marR="0" rtl="0" algn="ctr">
                        <a:spcBef>
                          <a:spcPts val="0"/>
                        </a:spcBef>
                        <a:spcAft>
                          <a:spcPts val="0"/>
                        </a:spcAft>
                        <a:buNone/>
                      </a:pPr>
                      <a:r>
                        <a:t/>
                      </a:r>
                      <a:endParaRPr sz="1800"/>
                    </a:p>
                  </a:txBody>
                  <a:tcPr marT="45725" marB="45725" marR="91450" marL="91450"/>
                </a:tc>
                <a:tc hMerge="1"/>
                <a:tc hMerge="1"/>
                <a:tc hMerge="1"/>
              </a:tr>
              <a:tr h="370850">
                <a:tc>
                  <a:txBody>
                    <a:bodyPr/>
                    <a:lstStyle/>
                    <a:p>
                      <a:pPr indent="0" lvl="0" marL="0" marR="0" rtl="0" algn="ctr">
                        <a:spcBef>
                          <a:spcPts val="0"/>
                        </a:spcBef>
                        <a:spcAft>
                          <a:spcPts val="0"/>
                        </a:spcAft>
                        <a:buNone/>
                      </a:pPr>
                      <a:r>
                        <a:rPr lang="en-US" sz="1800"/>
                        <a:t>R-squared</a:t>
                      </a:r>
                      <a:endParaRPr/>
                    </a:p>
                  </a:txBody>
                  <a:tcPr marT="45725" marB="45725" marR="91450" marL="91450"/>
                </a:tc>
                <a:tc>
                  <a:txBody>
                    <a:bodyPr/>
                    <a:lstStyle/>
                    <a:p>
                      <a:pPr indent="0" lvl="0" marL="0" marR="0" rtl="0" algn="ctr">
                        <a:spcBef>
                          <a:spcPts val="0"/>
                        </a:spcBef>
                        <a:spcAft>
                          <a:spcPts val="0"/>
                        </a:spcAft>
                        <a:buNone/>
                      </a:pPr>
                      <a:r>
                        <a:rPr lang="en-US" sz="1800"/>
                        <a:t>Adj R-squared</a:t>
                      </a:r>
                      <a:endParaRPr/>
                    </a:p>
                  </a:txBody>
                  <a:tcPr marT="45725" marB="45725" marR="91450" marL="91450"/>
                </a:tc>
                <a:tc>
                  <a:txBody>
                    <a:bodyPr/>
                    <a:lstStyle/>
                    <a:p>
                      <a:pPr indent="0" lvl="0" marL="0" marR="0" rtl="0" algn="ctr">
                        <a:spcBef>
                          <a:spcPts val="0"/>
                        </a:spcBef>
                        <a:spcAft>
                          <a:spcPts val="0"/>
                        </a:spcAft>
                        <a:buNone/>
                      </a:pPr>
                      <a:r>
                        <a:rPr lang="en-US" sz="1800"/>
                        <a:t>F-statistic</a:t>
                      </a:r>
                      <a:endParaRPr/>
                    </a:p>
                  </a:txBody>
                  <a:tcPr marT="45725" marB="45725" marR="91450" marL="91450"/>
                </a:tc>
                <a:tc>
                  <a:txBody>
                    <a:bodyPr/>
                    <a:lstStyle/>
                    <a:p>
                      <a:pPr indent="0" lvl="0" marL="0" marR="0" rtl="0" algn="ctr">
                        <a:spcBef>
                          <a:spcPts val="0"/>
                        </a:spcBef>
                        <a:spcAft>
                          <a:spcPts val="0"/>
                        </a:spcAft>
                        <a:buNone/>
                      </a:pPr>
                      <a:r>
                        <a:rPr lang="en-US" sz="1800"/>
                        <a:t>p-value</a:t>
                      </a:r>
                      <a:endParaRPr/>
                    </a:p>
                  </a:txBody>
                  <a:tcPr marT="45725" marB="45725" marR="91450" marL="91450"/>
                </a:tc>
              </a:tr>
              <a:tr h="370850">
                <a:tc>
                  <a:txBody>
                    <a:bodyPr/>
                    <a:lstStyle/>
                    <a:p>
                      <a:pPr indent="0" lvl="0" marL="0" marR="0" rtl="0" algn="ctr">
                        <a:spcBef>
                          <a:spcPts val="0"/>
                        </a:spcBef>
                        <a:spcAft>
                          <a:spcPts val="0"/>
                        </a:spcAft>
                        <a:buNone/>
                      </a:pPr>
                      <a:r>
                        <a:rPr lang="en-US" sz="1800"/>
                        <a:t>0.725</a:t>
                      </a:r>
                      <a:endParaRPr/>
                    </a:p>
                  </a:txBody>
                  <a:tcPr marT="45725" marB="45725" marR="91450" marL="91450"/>
                </a:tc>
                <a:tc>
                  <a:txBody>
                    <a:bodyPr/>
                    <a:lstStyle/>
                    <a:p>
                      <a:pPr indent="0" lvl="0" marL="0" marR="0" rtl="0" algn="ctr">
                        <a:spcBef>
                          <a:spcPts val="0"/>
                        </a:spcBef>
                        <a:spcAft>
                          <a:spcPts val="0"/>
                        </a:spcAft>
                        <a:buNone/>
                      </a:pPr>
                      <a:r>
                        <a:rPr lang="en-US" sz="1800"/>
                        <a:t>0.721</a:t>
                      </a:r>
                      <a:endParaRPr/>
                    </a:p>
                  </a:txBody>
                  <a:tcPr marT="45725" marB="45725" marR="91450" marL="91450"/>
                </a:tc>
                <a:tc>
                  <a:txBody>
                    <a:bodyPr/>
                    <a:lstStyle/>
                    <a:p>
                      <a:pPr indent="0" lvl="0" marL="0" marR="0" rtl="0" algn="ctr">
                        <a:spcBef>
                          <a:spcPts val="0"/>
                        </a:spcBef>
                        <a:spcAft>
                          <a:spcPts val="0"/>
                        </a:spcAft>
                        <a:buNone/>
                      </a:pPr>
                      <a:r>
                        <a:rPr lang="en-US" sz="1800"/>
                        <a:t>255</a:t>
                      </a:r>
                      <a:endParaRPr/>
                    </a:p>
                  </a:txBody>
                  <a:tcPr marT="45725" marB="45725" marR="91450" marL="91450"/>
                </a:tc>
                <a:tc>
                  <a:txBody>
                    <a:bodyPr/>
                    <a:lstStyle/>
                    <a:p>
                      <a:pPr indent="0" lvl="0" marL="0" marR="0" rtl="0" algn="ctr">
                        <a:spcBef>
                          <a:spcPts val="0"/>
                        </a:spcBef>
                        <a:spcAft>
                          <a:spcPts val="0"/>
                        </a:spcAft>
                        <a:buNone/>
                      </a:pPr>
                      <a:r>
                        <a:rPr lang="en-US" sz="1800"/>
                        <a:t>&lt;2e-16</a:t>
                      </a:r>
                      <a:endParaRPr/>
                    </a:p>
                  </a:txBody>
                  <a:tcPr marT="45725" marB="45725" marR="91450" marL="91450"/>
                </a:tc>
              </a:tr>
            </a:tbl>
          </a:graphicData>
        </a:graphic>
      </p:graphicFrame>
      <p:sp>
        <p:nvSpPr>
          <p:cNvPr id="129" name="Google Shape;129;p24"/>
          <p:cNvSpPr txBox="1"/>
          <p:nvPr>
            <p:ph type="title"/>
          </p:nvPr>
        </p:nvSpPr>
        <p:spPr>
          <a:xfrm>
            <a:off x="212850" y="297327"/>
            <a:ext cx="7756200" cy="72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Linear Regression</a:t>
            </a:r>
            <a:endParaRPr b="0" sz="36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descr="A screenshot of a cell phone&#10;&#10;Description automatically generated" id="134" name="Google Shape;134;p25"/>
          <p:cNvPicPr preferRelativeResize="0"/>
          <p:nvPr>
            <p:ph idx="1" type="body"/>
          </p:nvPr>
        </p:nvPicPr>
        <p:blipFill rotWithShape="1">
          <a:blip r:embed="rId3">
            <a:alphaModFix/>
          </a:blip>
          <a:srcRect b="0" l="0" r="0" t="0"/>
          <a:stretch/>
        </p:blipFill>
        <p:spPr>
          <a:xfrm>
            <a:off x="138092" y="1498324"/>
            <a:ext cx="6000900" cy="3703200"/>
          </a:xfrm>
          <a:prstGeom prst="rect">
            <a:avLst/>
          </a:prstGeom>
          <a:noFill/>
          <a:ln>
            <a:noFill/>
          </a:ln>
        </p:spPr>
      </p:pic>
      <p:graphicFrame>
        <p:nvGraphicFramePr>
          <p:cNvPr id="135" name="Google Shape;135;p25"/>
          <p:cNvGraphicFramePr/>
          <p:nvPr/>
        </p:nvGraphicFramePr>
        <p:xfrm>
          <a:off x="6501702" y="1497262"/>
          <a:ext cx="3000000" cy="3000000"/>
        </p:xfrm>
        <a:graphic>
          <a:graphicData uri="http://schemas.openxmlformats.org/drawingml/2006/table">
            <a:tbl>
              <a:tblPr bandRow="1" firstRow="1">
                <a:noFill/>
                <a:tableStyleId>{68009A4B-C47F-4F63-8337-986C060576D3}</a:tableStyleId>
              </a:tblPr>
              <a:tblGrid>
                <a:gridCol w="818750"/>
                <a:gridCol w="1542575"/>
              </a:tblGrid>
              <a:tr h="346550">
                <a:tc>
                  <a:txBody>
                    <a:bodyPr/>
                    <a:lstStyle/>
                    <a:p>
                      <a:pPr indent="0" lvl="0" marL="0" marR="0" rtl="0" algn="l">
                        <a:spcBef>
                          <a:spcPts val="0"/>
                        </a:spcBef>
                        <a:spcAft>
                          <a:spcPts val="0"/>
                        </a:spcAft>
                        <a:buNone/>
                      </a:pPr>
                      <a:r>
                        <a:rPr lang="en-US" sz="1800"/>
                        <a:t>CP</a:t>
                      </a:r>
                      <a:endParaRPr/>
                    </a:p>
                  </a:txBody>
                  <a:tcPr marT="45725" marB="45725" marR="91450" marL="91450"/>
                </a:tc>
                <a:tc>
                  <a:txBody>
                    <a:bodyPr/>
                    <a:lstStyle/>
                    <a:p>
                      <a:pPr indent="0" lvl="0" marL="0" marR="0" rtl="0" algn="l">
                        <a:spcBef>
                          <a:spcPts val="0"/>
                        </a:spcBef>
                        <a:spcAft>
                          <a:spcPts val="0"/>
                        </a:spcAft>
                        <a:buNone/>
                      </a:pPr>
                      <a:r>
                        <a:rPr lang="en-US" sz="1800"/>
                        <a:t>Rel Error</a:t>
                      </a:r>
                      <a:endParaRPr/>
                    </a:p>
                  </a:txBody>
                  <a:tcPr marT="45725" marB="45725" marR="91450" marL="91450"/>
                </a:tc>
              </a:tr>
              <a:tr h="3708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1.000</a:t>
                      </a:r>
                      <a:endParaRPr/>
                    </a:p>
                  </a:txBody>
                  <a:tcPr marT="45725" marB="45725" marR="91450" marL="91450"/>
                </a:tc>
              </a:tr>
              <a:tr h="3708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0.709</a:t>
                      </a:r>
                      <a:endParaRPr/>
                    </a:p>
                  </a:txBody>
                  <a:tcPr marT="45725" marB="45725" marR="91450" marL="91450"/>
                </a:tc>
              </a:tr>
              <a:tr h="3708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0.535</a:t>
                      </a:r>
                      <a:endParaRPr/>
                    </a:p>
                  </a:txBody>
                  <a:tcPr marT="45725" marB="45725" marR="91450" marL="91450"/>
                </a:tc>
              </a:tr>
              <a:tr h="3708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0.483</a:t>
                      </a:r>
                      <a:endParaRPr/>
                    </a:p>
                  </a:txBody>
                  <a:tcPr marT="45725" marB="45725" marR="91450" marL="91450"/>
                </a:tc>
              </a:tr>
              <a:tr h="370850">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0.455</a:t>
                      </a:r>
                      <a:endParaRPr/>
                    </a:p>
                  </a:txBody>
                  <a:tcPr marT="45725" marB="45725" marR="91450" marL="91450"/>
                </a:tc>
              </a:tr>
              <a:tr h="370850">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0.452</a:t>
                      </a:r>
                      <a:endParaRPr/>
                    </a:p>
                  </a:txBody>
                  <a:tcPr marT="45725" marB="45725" marR="91450" marL="91450"/>
                </a:tc>
              </a:tr>
              <a:tr h="370850">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0.412</a:t>
                      </a:r>
                      <a:endParaRPr/>
                    </a:p>
                  </a:txBody>
                  <a:tcPr marT="45725" marB="45725" marR="91450" marL="91450"/>
                </a:tc>
              </a:tr>
              <a:tr h="370850">
                <a:tc>
                  <a:txBody>
                    <a:bodyPr/>
                    <a:lstStyle/>
                    <a:p>
                      <a:pPr indent="0" lvl="0" marL="0" marR="0" rtl="0" algn="l">
                        <a:spcBef>
                          <a:spcPts val="0"/>
                        </a:spcBef>
                        <a:spcAft>
                          <a:spcPts val="0"/>
                        </a:spcAft>
                        <a:buNone/>
                      </a:pPr>
                      <a:r>
                        <a:rPr b="1" lang="en-US" sz="1800">
                          <a:solidFill>
                            <a:srgbClr val="980000"/>
                          </a:solidFill>
                        </a:rPr>
                        <a:t>8</a:t>
                      </a:r>
                      <a:endParaRPr b="1">
                        <a:solidFill>
                          <a:srgbClr val="980000"/>
                        </a:solidFill>
                      </a:endParaRPr>
                    </a:p>
                  </a:txBody>
                  <a:tcPr marT="45725" marB="45725" marR="91450" marL="91450"/>
                </a:tc>
                <a:tc>
                  <a:txBody>
                    <a:bodyPr/>
                    <a:lstStyle/>
                    <a:p>
                      <a:pPr indent="0" lvl="0" marL="0" marR="0" rtl="0" algn="l">
                        <a:spcBef>
                          <a:spcPts val="0"/>
                        </a:spcBef>
                        <a:spcAft>
                          <a:spcPts val="0"/>
                        </a:spcAft>
                        <a:buNone/>
                      </a:pPr>
                      <a:r>
                        <a:rPr b="1" lang="en-US" sz="1800">
                          <a:solidFill>
                            <a:srgbClr val="980000"/>
                          </a:solidFill>
                        </a:rPr>
                        <a:t>0.383 (min)</a:t>
                      </a:r>
                      <a:endParaRPr b="1">
                        <a:solidFill>
                          <a:srgbClr val="980000"/>
                        </a:solidFill>
                      </a:endParaRPr>
                    </a:p>
                  </a:txBody>
                  <a:tcPr marT="45725" marB="45725" marR="91450" marL="91450"/>
                </a:tc>
              </a:tr>
              <a:tr h="370850">
                <a:tc>
                  <a:txBody>
                    <a:bodyPr/>
                    <a:lstStyle/>
                    <a:p>
                      <a:pPr indent="0" lvl="0" marL="0" marR="0" rtl="0" algn="l">
                        <a:spcBef>
                          <a:spcPts val="0"/>
                        </a:spcBef>
                        <a:spcAft>
                          <a:spcPts val="0"/>
                        </a:spcAft>
                        <a:buNone/>
                      </a:pPr>
                      <a:r>
                        <a:rPr lang="en-US" sz="1800"/>
                        <a:t>9</a:t>
                      </a:r>
                      <a:endParaRPr/>
                    </a:p>
                  </a:txBody>
                  <a:tcPr marT="45725" marB="45725" marR="91450" marL="91450"/>
                </a:tc>
                <a:tc>
                  <a:txBody>
                    <a:bodyPr/>
                    <a:lstStyle/>
                    <a:p>
                      <a:pPr indent="0" lvl="0" marL="0" marR="0" rtl="0" algn="l">
                        <a:spcBef>
                          <a:spcPts val="0"/>
                        </a:spcBef>
                        <a:spcAft>
                          <a:spcPts val="0"/>
                        </a:spcAft>
                        <a:buNone/>
                      </a:pPr>
                      <a:r>
                        <a:rPr lang="en-US" sz="1800"/>
                        <a:t>0.385</a:t>
                      </a:r>
                      <a:endParaRPr/>
                    </a:p>
                  </a:txBody>
                  <a:tcPr marT="45725" marB="45725" marR="91450" marL="91450"/>
                </a:tc>
              </a:tr>
            </a:tbl>
          </a:graphicData>
        </a:graphic>
      </p:graphicFrame>
      <p:sp>
        <p:nvSpPr>
          <p:cNvPr id="136" name="Google Shape;136;p25"/>
          <p:cNvSpPr txBox="1"/>
          <p:nvPr>
            <p:ph type="title"/>
          </p:nvPr>
        </p:nvSpPr>
        <p:spPr>
          <a:xfrm>
            <a:off x="203750" y="217052"/>
            <a:ext cx="7756200" cy="78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Regression Tree</a:t>
            </a:r>
            <a:endParaRPr b="0" sz="36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descr="A picture containing map&#10;&#10;Description automatically generated" id="141" name="Google Shape;141;p26"/>
          <p:cNvPicPr preferRelativeResize="0"/>
          <p:nvPr>
            <p:ph idx="1" type="body"/>
          </p:nvPr>
        </p:nvPicPr>
        <p:blipFill rotWithShape="1">
          <a:blip r:embed="rId3">
            <a:alphaModFix/>
          </a:blip>
          <a:srcRect b="4933" l="1078" r="0" t="0"/>
          <a:stretch/>
        </p:blipFill>
        <p:spPr>
          <a:xfrm>
            <a:off x="683250" y="883175"/>
            <a:ext cx="7549500" cy="4477200"/>
          </a:xfrm>
          <a:prstGeom prst="rect">
            <a:avLst/>
          </a:prstGeom>
          <a:noFill/>
          <a:ln>
            <a:noFill/>
          </a:ln>
        </p:spPr>
      </p:pic>
      <p:sp>
        <p:nvSpPr>
          <p:cNvPr id="142" name="Google Shape;142;p26"/>
          <p:cNvSpPr txBox="1"/>
          <p:nvPr>
            <p:ph type="title"/>
          </p:nvPr>
        </p:nvSpPr>
        <p:spPr>
          <a:xfrm>
            <a:off x="267975" y="109177"/>
            <a:ext cx="7756200" cy="77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Pruned Tree</a:t>
            </a:r>
            <a:endParaRPr b="0" sz="36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descr="A screenshot of a map&#10;&#10;Description automatically generated" id="147" name="Google Shape;147;p27"/>
          <p:cNvPicPr preferRelativeResize="0"/>
          <p:nvPr>
            <p:ph idx="1" type="body"/>
          </p:nvPr>
        </p:nvPicPr>
        <p:blipFill rotWithShape="1">
          <a:blip r:embed="rId3">
            <a:alphaModFix/>
          </a:blip>
          <a:srcRect b="0" l="0" r="0" t="0"/>
          <a:stretch/>
        </p:blipFill>
        <p:spPr>
          <a:xfrm>
            <a:off x="1102370" y="1242605"/>
            <a:ext cx="6758700" cy="4170900"/>
          </a:xfrm>
          <a:prstGeom prst="rect">
            <a:avLst/>
          </a:prstGeom>
          <a:noFill/>
          <a:ln>
            <a:noFill/>
          </a:ln>
        </p:spPr>
      </p:pic>
      <p:sp>
        <p:nvSpPr>
          <p:cNvPr id="148" name="Google Shape;148;p27"/>
          <p:cNvSpPr txBox="1"/>
          <p:nvPr>
            <p:ph type="title"/>
          </p:nvPr>
        </p:nvSpPr>
        <p:spPr>
          <a:xfrm>
            <a:off x="248125" y="218352"/>
            <a:ext cx="7756200" cy="72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Random </a:t>
            </a:r>
            <a:r>
              <a:rPr lang="en-US" sz="3600">
                <a:solidFill>
                  <a:srgbClr val="000000"/>
                </a:solidFill>
              </a:rPr>
              <a:t>Forest</a:t>
            </a:r>
            <a:endParaRPr b="0" sz="36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graphicFrame>
        <p:nvGraphicFramePr>
          <p:cNvPr id="153" name="Google Shape;153;p28"/>
          <p:cNvGraphicFramePr/>
          <p:nvPr/>
        </p:nvGraphicFramePr>
        <p:xfrm>
          <a:off x="367748" y="1352608"/>
          <a:ext cx="3000000" cy="3000000"/>
        </p:xfrm>
        <a:graphic>
          <a:graphicData uri="http://schemas.openxmlformats.org/drawingml/2006/table">
            <a:tbl>
              <a:tblPr bandRow="1" firstRow="1">
                <a:noFill/>
                <a:tableStyleId>{68009A4B-C47F-4F63-8337-986C060576D3}</a:tableStyleId>
              </a:tblPr>
              <a:tblGrid>
                <a:gridCol w="2100850"/>
                <a:gridCol w="1968900"/>
                <a:gridCol w="1217875"/>
              </a:tblGrid>
              <a:tr h="568350">
                <a:tc gridSpan="3">
                  <a:txBody>
                    <a:bodyPr/>
                    <a:lstStyle/>
                    <a:p>
                      <a:pPr indent="0" lvl="0" marL="0" marR="0" rtl="0" algn="ctr">
                        <a:spcBef>
                          <a:spcPts val="0"/>
                        </a:spcBef>
                        <a:spcAft>
                          <a:spcPts val="0"/>
                        </a:spcAft>
                        <a:buNone/>
                      </a:pPr>
                      <a:r>
                        <a:rPr lang="en-US" sz="1800"/>
                        <a:t>Formula: </a:t>
                      </a:r>
                      <a:r>
                        <a:rPr lang="en-US" sz="1800"/>
                        <a:t>revenue ~. , ntree = 350, data = training</a:t>
                      </a:r>
                      <a:endParaRPr/>
                    </a:p>
                  </a:txBody>
                  <a:tcPr marT="45725" marB="45725" marR="91450" marL="91450"/>
                </a:tc>
                <a:tc hMerge="1"/>
                <a:tc hMerge="1"/>
              </a:tr>
              <a:tr h="526475">
                <a:tc>
                  <a:txBody>
                    <a:bodyPr/>
                    <a:lstStyle/>
                    <a:p>
                      <a:pPr indent="0" lvl="0" marL="0" marR="0" rtl="0" algn="ctr">
                        <a:spcBef>
                          <a:spcPts val="0"/>
                        </a:spcBef>
                        <a:spcAft>
                          <a:spcPts val="0"/>
                        </a:spcAft>
                        <a:buNone/>
                      </a:pPr>
                      <a:r>
                        <a:rPr lang="en-US" sz="1800"/>
                        <a:t>Pseudo R-squared</a:t>
                      </a:r>
                      <a:endParaRPr/>
                    </a:p>
                  </a:txBody>
                  <a:tcPr marT="45725" marB="45725" marR="91450" marL="91450"/>
                </a:tc>
                <a:tc>
                  <a:txBody>
                    <a:bodyPr/>
                    <a:lstStyle/>
                    <a:p>
                      <a:pPr indent="0" lvl="0" marL="0" marR="0" rtl="0" algn="ctr">
                        <a:spcBef>
                          <a:spcPts val="0"/>
                        </a:spcBef>
                        <a:spcAft>
                          <a:spcPts val="0"/>
                        </a:spcAft>
                        <a:buNone/>
                      </a:pPr>
                      <a:r>
                        <a:rPr lang="en-US" sz="1800"/>
                        <a:t>OOB Error[350]</a:t>
                      </a:r>
                      <a:endParaRPr/>
                    </a:p>
                  </a:txBody>
                  <a:tcPr marT="45725" marB="45725" marR="91450" marL="91450"/>
                </a:tc>
                <a:tc>
                  <a:txBody>
                    <a:bodyPr/>
                    <a:lstStyle/>
                    <a:p>
                      <a:pPr indent="0" lvl="0" marL="0" marR="0" rtl="0" algn="ctr">
                        <a:spcBef>
                          <a:spcPts val="0"/>
                        </a:spcBef>
                        <a:spcAft>
                          <a:spcPts val="0"/>
                        </a:spcAft>
                        <a:buNone/>
                      </a:pPr>
                      <a:r>
                        <a:rPr lang="en-US" sz="1800"/>
                        <a:t>mtry</a:t>
                      </a:r>
                      <a:endParaRPr/>
                    </a:p>
                  </a:txBody>
                  <a:tcPr marT="45725" marB="45725" marR="91450" marL="91450"/>
                </a:tc>
              </a:tr>
              <a:tr h="526475">
                <a:tc>
                  <a:txBody>
                    <a:bodyPr/>
                    <a:lstStyle/>
                    <a:p>
                      <a:pPr indent="0" lvl="0" marL="0" marR="0" rtl="0" algn="ctr">
                        <a:spcBef>
                          <a:spcPts val="0"/>
                        </a:spcBef>
                        <a:spcAft>
                          <a:spcPts val="0"/>
                        </a:spcAft>
                        <a:buNone/>
                      </a:pPr>
                      <a:r>
                        <a:rPr lang="en-US" sz="1800"/>
                        <a:t>0.732</a:t>
                      </a:r>
                      <a:endParaRPr/>
                    </a:p>
                  </a:txBody>
                  <a:tcPr marT="45725" marB="45725" marR="91450" marL="91450"/>
                </a:tc>
                <a:tc>
                  <a:txBody>
                    <a:bodyPr/>
                    <a:lstStyle/>
                    <a:p>
                      <a:pPr indent="0" lvl="0" marL="0" marR="0" rtl="0" algn="ctr">
                        <a:spcBef>
                          <a:spcPts val="0"/>
                        </a:spcBef>
                        <a:spcAft>
                          <a:spcPts val="0"/>
                        </a:spcAft>
                        <a:buNone/>
                      </a:pPr>
                      <a:r>
                        <a:rPr lang="en-US" sz="1800"/>
                        <a:t>9.46e+15</a:t>
                      </a:r>
                      <a:endParaRPr/>
                    </a:p>
                  </a:txBody>
                  <a:tcPr marT="45725" marB="45725" marR="91450" marL="91450"/>
                </a:tc>
                <a:tc>
                  <a:txBody>
                    <a:bodyPr/>
                    <a:lstStyle/>
                    <a:p>
                      <a:pPr indent="0" lvl="0" marL="0" marR="0" rtl="0" algn="ctr">
                        <a:spcBef>
                          <a:spcPts val="0"/>
                        </a:spcBef>
                        <a:spcAft>
                          <a:spcPts val="0"/>
                        </a:spcAft>
                        <a:buNone/>
                      </a:pPr>
                      <a:r>
                        <a:rPr lang="en-US" sz="1800"/>
                        <a:t>2</a:t>
                      </a:r>
                      <a:endParaRPr/>
                    </a:p>
                  </a:txBody>
                  <a:tcPr marT="45725" marB="45725" marR="91450" marL="91450"/>
                </a:tc>
              </a:tr>
            </a:tbl>
          </a:graphicData>
        </a:graphic>
      </p:graphicFrame>
      <p:graphicFrame>
        <p:nvGraphicFramePr>
          <p:cNvPr id="154" name="Google Shape;154;p28"/>
          <p:cNvGraphicFramePr/>
          <p:nvPr/>
        </p:nvGraphicFramePr>
        <p:xfrm>
          <a:off x="6122503" y="1352608"/>
          <a:ext cx="3000000" cy="3000000"/>
        </p:xfrm>
        <a:graphic>
          <a:graphicData uri="http://schemas.openxmlformats.org/drawingml/2006/table">
            <a:tbl>
              <a:tblPr bandRow="1" firstRow="1">
                <a:noFill/>
                <a:tableStyleId>{68009A4B-C47F-4F63-8337-986C060576D3}</a:tableStyleId>
              </a:tblPr>
              <a:tblGrid>
                <a:gridCol w="1441175"/>
                <a:gridCol w="1441175"/>
              </a:tblGrid>
              <a:tr h="382775">
                <a:tc>
                  <a:txBody>
                    <a:bodyPr/>
                    <a:lstStyle/>
                    <a:p>
                      <a:pPr indent="0" lvl="0" marL="0" marR="0" rtl="0" algn="l">
                        <a:spcBef>
                          <a:spcPts val="0"/>
                        </a:spcBef>
                        <a:spcAft>
                          <a:spcPts val="0"/>
                        </a:spcAft>
                        <a:buNone/>
                      </a:pPr>
                      <a:r>
                        <a:rPr lang="en-US" sz="1800"/>
                        <a:t>Variable</a:t>
                      </a:r>
                      <a:endParaRPr/>
                    </a:p>
                  </a:txBody>
                  <a:tcPr marT="45725" marB="45725" marR="91450" marL="91450"/>
                </a:tc>
                <a:tc>
                  <a:txBody>
                    <a:bodyPr/>
                    <a:lstStyle/>
                    <a:p>
                      <a:pPr indent="0" lvl="0" marL="0" marR="0" rtl="0" algn="l">
                        <a:spcBef>
                          <a:spcPts val="0"/>
                        </a:spcBef>
                        <a:spcAft>
                          <a:spcPts val="0"/>
                        </a:spcAft>
                        <a:buNone/>
                      </a:pPr>
                      <a:r>
                        <a:rPr lang="en-US" sz="1800"/>
                        <a:t>Importance</a:t>
                      </a:r>
                      <a:endParaRPr/>
                    </a:p>
                  </a:txBody>
                  <a:tcPr marT="45725" marB="45725" marR="91450" marL="91450"/>
                </a:tc>
              </a:tr>
              <a:tr h="242875">
                <a:tc>
                  <a:txBody>
                    <a:bodyPr/>
                    <a:lstStyle/>
                    <a:p>
                      <a:pPr indent="0" lvl="0" marL="0" marR="0" rtl="0" algn="l">
                        <a:spcBef>
                          <a:spcPts val="0"/>
                        </a:spcBef>
                        <a:spcAft>
                          <a:spcPts val="0"/>
                        </a:spcAft>
                        <a:buNone/>
                      </a:pPr>
                      <a:r>
                        <a:rPr lang="en-US" sz="1800">
                          <a:solidFill>
                            <a:srgbClr val="980000"/>
                          </a:solidFill>
                        </a:rPr>
                        <a:t>budget</a:t>
                      </a:r>
                      <a:endParaRPr>
                        <a:solidFill>
                          <a:srgbClr val="980000"/>
                        </a:solidFill>
                      </a:endParaRPr>
                    </a:p>
                  </a:txBody>
                  <a:tcPr marT="45725" marB="45725" marR="91450" marL="91450"/>
                </a:tc>
                <a:tc>
                  <a:txBody>
                    <a:bodyPr/>
                    <a:lstStyle/>
                    <a:p>
                      <a:pPr indent="0" lvl="0" marL="0" marR="0" rtl="0" algn="l">
                        <a:spcBef>
                          <a:spcPts val="0"/>
                        </a:spcBef>
                        <a:spcAft>
                          <a:spcPts val="0"/>
                        </a:spcAft>
                        <a:buNone/>
                      </a:pPr>
                      <a:r>
                        <a:rPr lang="en-US" sz="1800">
                          <a:solidFill>
                            <a:srgbClr val="980000"/>
                          </a:solidFill>
                        </a:rPr>
                        <a:t>1.90e+19</a:t>
                      </a:r>
                      <a:endParaRPr>
                        <a:solidFill>
                          <a:srgbClr val="980000"/>
                        </a:solidFill>
                      </a:endParaRPr>
                    </a:p>
                  </a:txBody>
                  <a:tcPr marT="45725" marB="45725" marR="91450" marL="91450"/>
                </a:tc>
              </a:tr>
              <a:tr h="242875">
                <a:tc>
                  <a:txBody>
                    <a:bodyPr/>
                    <a:lstStyle/>
                    <a:p>
                      <a:pPr indent="0" lvl="0" marL="0" marR="0" rtl="0" algn="l">
                        <a:spcBef>
                          <a:spcPts val="0"/>
                        </a:spcBef>
                        <a:spcAft>
                          <a:spcPts val="0"/>
                        </a:spcAft>
                        <a:buNone/>
                      </a:pPr>
                      <a:r>
                        <a:rPr lang="en-US" sz="1800">
                          <a:solidFill>
                            <a:srgbClr val="980000"/>
                          </a:solidFill>
                        </a:rPr>
                        <a:t>popularity</a:t>
                      </a:r>
                      <a:endParaRPr>
                        <a:solidFill>
                          <a:srgbClr val="980000"/>
                        </a:solidFill>
                      </a:endParaRPr>
                    </a:p>
                  </a:txBody>
                  <a:tcPr marT="45725" marB="45725" marR="91450" marL="91450"/>
                </a:tc>
                <a:tc>
                  <a:txBody>
                    <a:bodyPr/>
                    <a:lstStyle/>
                    <a:p>
                      <a:pPr indent="0" lvl="0" marL="0" marR="0" rtl="0" algn="l">
                        <a:spcBef>
                          <a:spcPts val="0"/>
                        </a:spcBef>
                        <a:spcAft>
                          <a:spcPts val="0"/>
                        </a:spcAft>
                        <a:buNone/>
                      </a:pPr>
                      <a:r>
                        <a:rPr lang="en-US" sz="1800">
                          <a:solidFill>
                            <a:srgbClr val="980000"/>
                          </a:solidFill>
                        </a:rPr>
                        <a:t>1.43e+19</a:t>
                      </a:r>
                      <a:endParaRPr>
                        <a:solidFill>
                          <a:srgbClr val="980000"/>
                        </a:solidFill>
                      </a:endParaRPr>
                    </a:p>
                  </a:txBody>
                  <a:tcPr marT="45725" marB="45725" marR="91450" marL="91450"/>
                </a:tc>
              </a:tr>
              <a:tr h="242875">
                <a:tc>
                  <a:txBody>
                    <a:bodyPr/>
                    <a:lstStyle/>
                    <a:p>
                      <a:pPr indent="0" lvl="0" marL="0" marR="0" rtl="0" algn="l">
                        <a:spcBef>
                          <a:spcPts val="0"/>
                        </a:spcBef>
                        <a:spcAft>
                          <a:spcPts val="0"/>
                        </a:spcAft>
                        <a:buNone/>
                      </a:pPr>
                      <a:r>
                        <a:rPr lang="en-US" sz="1800"/>
                        <a:t>runtime</a:t>
                      </a:r>
                      <a:endParaRPr/>
                    </a:p>
                  </a:txBody>
                  <a:tcPr marT="45725" marB="45725" marR="91450" marL="91450"/>
                </a:tc>
                <a:tc>
                  <a:txBody>
                    <a:bodyPr/>
                    <a:lstStyle/>
                    <a:p>
                      <a:pPr indent="0" lvl="0" marL="0" marR="0" rtl="0" algn="l">
                        <a:spcBef>
                          <a:spcPts val="0"/>
                        </a:spcBef>
                        <a:spcAft>
                          <a:spcPts val="0"/>
                        </a:spcAft>
                        <a:buNone/>
                      </a:pPr>
                      <a:r>
                        <a:rPr lang="en-US" sz="1800"/>
                        <a:t>4.15e+18</a:t>
                      </a:r>
                      <a:endParaRPr/>
                    </a:p>
                  </a:txBody>
                  <a:tcPr marT="45725" marB="45725" marR="91450" marL="91450"/>
                </a:tc>
              </a:tr>
              <a:tr h="242875">
                <a:tc>
                  <a:txBody>
                    <a:bodyPr/>
                    <a:lstStyle/>
                    <a:p>
                      <a:pPr indent="0" lvl="0" marL="0" marR="0" rtl="0" algn="l">
                        <a:spcBef>
                          <a:spcPts val="0"/>
                        </a:spcBef>
                        <a:spcAft>
                          <a:spcPts val="0"/>
                        </a:spcAft>
                        <a:buNone/>
                      </a:pPr>
                      <a:r>
                        <a:rPr lang="en-US" sz="1800"/>
                        <a:t>score</a:t>
                      </a:r>
                      <a:endParaRPr/>
                    </a:p>
                  </a:txBody>
                  <a:tcPr marT="45725" marB="45725" marR="91450" marL="91450"/>
                </a:tc>
                <a:tc>
                  <a:txBody>
                    <a:bodyPr/>
                    <a:lstStyle/>
                    <a:p>
                      <a:pPr indent="0" lvl="0" marL="0" marR="0" rtl="0" algn="l">
                        <a:spcBef>
                          <a:spcPts val="0"/>
                        </a:spcBef>
                        <a:spcAft>
                          <a:spcPts val="0"/>
                        </a:spcAft>
                        <a:buNone/>
                      </a:pPr>
                      <a:r>
                        <a:rPr lang="en-US" sz="1800"/>
                        <a:t>3.39e+18</a:t>
                      </a:r>
                      <a:endParaRPr/>
                    </a:p>
                  </a:txBody>
                  <a:tcPr marT="45725" marB="45725" marR="91450" marL="91450"/>
                </a:tc>
              </a:tr>
              <a:tr h="242875">
                <a:tc>
                  <a:txBody>
                    <a:bodyPr/>
                    <a:lstStyle/>
                    <a:p>
                      <a:pPr indent="0" lvl="0" marL="0" marR="0" rtl="0" algn="l">
                        <a:spcBef>
                          <a:spcPts val="0"/>
                        </a:spcBef>
                        <a:spcAft>
                          <a:spcPts val="0"/>
                        </a:spcAft>
                        <a:buNone/>
                      </a:pPr>
                      <a:r>
                        <a:rPr lang="en-US" sz="1800">
                          <a:solidFill>
                            <a:srgbClr val="980000"/>
                          </a:solidFill>
                        </a:rPr>
                        <a:t>vote</a:t>
                      </a:r>
                      <a:endParaRPr>
                        <a:solidFill>
                          <a:srgbClr val="980000"/>
                        </a:solidFill>
                      </a:endParaRPr>
                    </a:p>
                  </a:txBody>
                  <a:tcPr marT="45725" marB="45725" marR="91450" marL="91450"/>
                </a:tc>
                <a:tc>
                  <a:txBody>
                    <a:bodyPr/>
                    <a:lstStyle/>
                    <a:p>
                      <a:pPr indent="0" lvl="0" marL="0" marR="0" rtl="0" algn="l">
                        <a:spcBef>
                          <a:spcPts val="0"/>
                        </a:spcBef>
                        <a:spcAft>
                          <a:spcPts val="0"/>
                        </a:spcAft>
                        <a:buNone/>
                      </a:pPr>
                      <a:r>
                        <a:rPr lang="en-US" sz="1800">
                          <a:solidFill>
                            <a:srgbClr val="980000"/>
                          </a:solidFill>
                        </a:rPr>
                        <a:t>2.33e+19</a:t>
                      </a:r>
                      <a:endParaRPr>
                        <a:solidFill>
                          <a:srgbClr val="980000"/>
                        </a:solidFill>
                      </a:endParaRPr>
                    </a:p>
                  </a:txBody>
                  <a:tcPr marT="45725" marB="45725" marR="91450" marL="91450"/>
                </a:tc>
              </a:tr>
              <a:tr h="242875">
                <a:tc>
                  <a:txBody>
                    <a:bodyPr/>
                    <a:lstStyle/>
                    <a:p>
                      <a:pPr indent="0" lvl="0" marL="0" marR="0" rtl="0" algn="l">
                        <a:spcBef>
                          <a:spcPts val="0"/>
                        </a:spcBef>
                        <a:spcAft>
                          <a:spcPts val="0"/>
                        </a:spcAft>
                        <a:buNone/>
                      </a:pPr>
                      <a:r>
                        <a:rPr lang="en-US" sz="1800"/>
                        <a:t>genres</a:t>
                      </a:r>
                      <a:endParaRPr/>
                    </a:p>
                  </a:txBody>
                  <a:tcPr marT="45725" marB="45725" marR="91450" marL="91450"/>
                </a:tc>
                <a:tc>
                  <a:txBody>
                    <a:bodyPr/>
                    <a:lstStyle/>
                    <a:p>
                      <a:pPr indent="0" lvl="0" marL="0" marR="0" rtl="0" algn="l">
                        <a:spcBef>
                          <a:spcPts val="0"/>
                        </a:spcBef>
                        <a:spcAft>
                          <a:spcPts val="0"/>
                        </a:spcAft>
                        <a:buNone/>
                      </a:pPr>
                      <a:r>
                        <a:rPr lang="en-US" sz="1800"/>
                        <a:t>5.58e+18</a:t>
                      </a:r>
                      <a:endParaRPr/>
                    </a:p>
                  </a:txBody>
                  <a:tcPr marT="45725" marB="45725" marR="91450" marL="91450"/>
                </a:tc>
              </a:tr>
              <a:tr h="242875">
                <a:tc>
                  <a:txBody>
                    <a:bodyPr/>
                    <a:lstStyle/>
                    <a:p>
                      <a:pPr indent="0" lvl="0" marL="0" marR="0" rtl="0" algn="l">
                        <a:spcBef>
                          <a:spcPts val="0"/>
                        </a:spcBef>
                        <a:spcAft>
                          <a:spcPts val="0"/>
                        </a:spcAft>
                        <a:buNone/>
                      </a:pPr>
                      <a:r>
                        <a:rPr lang="en-US" sz="1800"/>
                        <a:t>company</a:t>
                      </a:r>
                      <a:endParaRPr/>
                    </a:p>
                  </a:txBody>
                  <a:tcPr marT="45725" marB="45725" marR="91450" marL="91450"/>
                </a:tc>
                <a:tc>
                  <a:txBody>
                    <a:bodyPr/>
                    <a:lstStyle/>
                    <a:p>
                      <a:pPr indent="0" lvl="0" marL="0" marR="0" rtl="0" algn="l">
                        <a:spcBef>
                          <a:spcPts val="0"/>
                        </a:spcBef>
                        <a:spcAft>
                          <a:spcPts val="0"/>
                        </a:spcAft>
                        <a:buNone/>
                      </a:pPr>
                      <a:r>
                        <a:rPr lang="en-US" sz="1800"/>
                        <a:t>2.60e+18</a:t>
                      </a:r>
                      <a:endParaRPr/>
                    </a:p>
                  </a:txBody>
                  <a:tcPr marT="45725" marB="45725" marR="91450" marL="91450"/>
                </a:tc>
              </a:tr>
              <a:tr h="242875">
                <a:tc>
                  <a:txBody>
                    <a:bodyPr/>
                    <a:lstStyle/>
                    <a:p>
                      <a:pPr indent="0" lvl="0" marL="0" marR="0" rtl="0" algn="l">
                        <a:spcBef>
                          <a:spcPts val="0"/>
                        </a:spcBef>
                        <a:spcAft>
                          <a:spcPts val="0"/>
                        </a:spcAft>
                        <a:buNone/>
                      </a:pPr>
                      <a:r>
                        <a:rPr lang="en-US" sz="1800"/>
                        <a:t>Season</a:t>
                      </a:r>
                      <a:endParaRPr/>
                    </a:p>
                  </a:txBody>
                  <a:tcPr marT="45725" marB="45725" marR="91450" marL="91450"/>
                </a:tc>
                <a:tc>
                  <a:txBody>
                    <a:bodyPr/>
                    <a:lstStyle/>
                    <a:p>
                      <a:pPr indent="0" lvl="0" marL="0" marR="0" rtl="0" algn="l">
                        <a:spcBef>
                          <a:spcPts val="0"/>
                        </a:spcBef>
                        <a:spcAft>
                          <a:spcPts val="0"/>
                        </a:spcAft>
                        <a:buNone/>
                      </a:pPr>
                      <a:r>
                        <a:rPr lang="en-US" sz="1800"/>
                        <a:t>1.49e+18</a:t>
                      </a:r>
                      <a:endParaRPr/>
                    </a:p>
                  </a:txBody>
                  <a:tcPr marT="45725" marB="45725" marR="91450" marL="91450"/>
                </a:tc>
              </a:tr>
            </a:tbl>
          </a:graphicData>
        </a:graphic>
      </p:graphicFrame>
      <p:sp>
        <p:nvSpPr>
          <p:cNvPr id="155" name="Google Shape;155;p28"/>
          <p:cNvSpPr txBox="1"/>
          <p:nvPr/>
        </p:nvSpPr>
        <p:spPr>
          <a:xfrm>
            <a:off x="367800" y="3573748"/>
            <a:ext cx="5287500" cy="1103100"/>
          </a:xfrm>
          <a:prstGeom prst="rect">
            <a:avLst/>
          </a:prstGeom>
          <a:noFill/>
          <a:ln>
            <a:noFill/>
          </a:ln>
        </p:spPr>
        <p:txBody>
          <a:bodyPr anchorCtr="0" anchor="t" bIns="45700" lIns="91425" spcFirstLastPara="1" rIns="91425" wrap="square" tIns="45700">
            <a:noAutofit/>
          </a:bodyPr>
          <a:lstStyle/>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Number of variables at a split is 2.</a:t>
            </a:r>
            <a:endParaRPr sz="2000">
              <a:latin typeface="Georgia"/>
              <a:ea typeface="Georgia"/>
              <a:cs typeface="Georgia"/>
              <a:sym typeface="Georgia"/>
            </a:endParaRPr>
          </a:p>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R-squared in RF is higher than in LM.</a:t>
            </a:r>
            <a:endParaRPr sz="2000">
              <a:latin typeface="Georgia"/>
              <a:ea typeface="Georgia"/>
              <a:cs typeface="Georgia"/>
              <a:sym typeface="Georgia"/>
            </a:endParaRPr>
          </a:p>
        </p:txBody>
      </p:sp>
      <p:sp>
        <p:nvSpPr>
          <p:cNvPr id="156" name="Google Shape;156;p28"/>
          <p:cNvSpPr txBox="1"/>
          <p:nvPr>
            <p:ph type="title"/>
          </p:nvPr>
        </p:nvSpPr>
        <p:spPr>
          <a:xfrm>
            <a:off x="228275" y="129027"/>
            <a:ext cx="7756200" cy="72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Random Forest</a:t>
            </a:r>
            <a:endParaRPr b="0" sz="36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descr="A screenshot of a cell phone&#10;&#10;Description automatically generated" id="161" name="Google Shape;161;p29"/>
          <p:cNvPicPr preferRelativeResize="0"/>
          <p:nvPr>
            <p:ph idx="1" type="body"/>
          </p:nvPr>
        </p:nvPicPr>
        <p:blipFill rotWithShape="1">
          <a:blip r:embed="rId3">
            <a:alphaModFix/>
          </a:blip>
          <a:srcRect b="0" l="0" r="0" t="0"/>
          <a:stretch/>
        </p:blipFill>
        <p:spPr>
          <a:xfrm>
            <a:off x="953425" y="1232849"/>
            <a:ext cx="6838200" cy="4220100"/>
          </a:xfrm>
          <a:prstGeom prst="rect">
            <a:avLst/>
          </a:prstGeom>
          <a:noFill/>
          <a:ln>
            <a:noFill/>
          </a:ln>
        </p:spPr>
      </p:pic>
      <p:sp>
        <p:nvSpPr>
          <p:cNvPr id="162" name="Google Shape;162;p29"/>
          <p:cNvSpPr txBox="1"/>
          <p:nvPr>
            <p:ph type="title"/>
          </p:nvPr>
        </p:nvSpPr>
        <p:spPr>
          <a:xfrm>
            <a:off x="35425" y="70077"/>
            <a:ext cx="7756200" cy="73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Hyperparameter Tuning</a:t>
            </a:r>
            <a:endParaRPr b="0" sz="36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idx="1" type="body"/>
          </p:nvPr>
        </p:nvSpPr>
        <p:spPr>
          <a:xfrm>
            <a:off x="699247" y="3428999"/>
            <a:ext cx="7745505" cy="1490871"/>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Pseudo R-squared improves from 0.732 to 0.740.</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Lower OOB Error[350] / MSE.</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After tuning, we receive better results.</a:t>
            </a:r>
            <a:endParaRPr sz="2000">
              <a:solidFill>
                <a:srgbClr val="000000"/>
              </a:solidFill>
              <a:latin typeface="Georgia"/>
              <a:ea typeface="Georgia"/>
              <a:cs typeface="Georgia"/>
              <a:sym typeface="Georgia"/>
            </a:endParaRPr>
          </a:p>
        </p:txBody>
      </p:sp>
      <p:graphicFrame>
        <p:nvGraphicFramePr>
          <p:cNvPr id="168" name="Google Shape;168;p30"/>
          <p:cNvGraphicFramePr/>
          <p:nvPr/>
        </p:nvGraphicFramePr>
        <p:xfrm>
          <a:off x="795145" y="1749837"/>
          <a:ext cx="3000000" cy="3000000"/>
        </p:xfrm>
        <a:graphic>
          <a:graphicData uri="http://schemas.openxmlformats.org/drawingml/2006/table">
            <a:tbl>
              <a:tblPr bandRow="1" firstRow="1">
                <a:noFill/>
                <a:tableStyleId>{68009A4B-C47F-4F63-8337-986C060576D3}</a:tableStyleId>
              </a:tblPr>
              <a:tblGrid>
                <a:gridCol w="3730000"/>
                <a:gridCol w="3495750"/>
              </a:tblGrid>
              <a:tr h="407650">
                <a:tc gridSpan="2">
                  <a:txBody>
                    <a:bodyPr/>
                    <a:lstStyle/>
                    <a:p>
                      <a:pPr indent="0" lvl="0" marL="0" marR="0" rtl="0" algn="ctr">
                        <a:spcBef>
                          <a:spcPts val="0"/>
                        </a:spcBef>
                        <a:spcAft>
                          <a:spcPts val="0"/>
                        </a:spcAft>
                        <a:buNone/>
                      </a:pPr>
                      <a:r>
                        <a:rPr lang="en-US" sz="1800"/>
                        <a:t>revenue ~. , ntree = 350, mtry = 4</a:t>
                      </a:r>
                      <a:endParaRPr/>
                    </a:p>
                  </a:txBody>
                  <a:tcPr marT="45725" marB="45725" marR="91450" marL="91450"/>
                </a:tc>
                <a:tc hMerge="1"/>
              </a:tr>
              <a:tr h="377625">
                <a:tc>
                  <a:txBody>
                    <a:bodyPr/>
                    <a:lstStyle/>
                    <a:p>
                      <a:pPr indent="0" lvl="0" marL="0" marR="0" rtl="0" algn="ctr">
                        <a:spcBef>
                          <a:spcPts val="0"/>
                        </a:spcBef>
                        <a:spcAft>
                          <a:spcPts val="0"/>
                        </a:spcAft>
                        <a:buNone/>
                      </a:pPr>
                      <a:r>
                        <a:rPr lang="en-US" sz="1800"/>
                        <a:t>Pseudo R-squared</a:t>
                      </a:r>
                      <a:endParaRPr/>
                    </a:p>
                  </a:txBody>
                  <a:tcPr marT="45725" marB="45725" marR="91450" marL="91450"/>
                </a:tc>
                <a:tc>
                  <a:txBody>
                    <a:bodyPr/>
                    <a:lstStyle/>
                    <a:p>
                      <a:pPr indent="0" lvl="0" marL="0" marR="0" rtl="0" algn="ctr">
                        <a:spcBef>
                          <a:spcPts val="0"/>
                        </a:spcBef>
                        <a:spcAft>
                          <a:spcPts val="0"/>
                        </a:spcAft>
                        <a:buNone/>
                      </a:pPr>
                      <a:r>
                        <a:rPr lang="en-US" sz="1800"/>
                        <a:t>OOB Error[350]</a:t>
                      </a:r>
                      <a:endParaRPr/>
                    </a:p>
                  </a:txBody>
                  <a:tcPr marT="45725" marB="45725" marR="91450" marL="91450"/>
                </a:tc>
              </a:tr>
              <a:tr h="377625">
                <a:tc>
                  <a:txBody>
                    <a:bodyPr/>
                    <a:lstStyle/>
                    <a:p>
                      <a:pPr indent="0" lvl="0" marL="0" marR="0" rtl="0" algn="ctr">
                        <a:spcBef>
                          <a:spcPts val="0"/>
                        </a:spcBef>
                        <a:spcAft>
                          <a:spcPts val="0"/>
                        </a:spcAft>
                        <a:buNone/>
                      </a:pPr>
                      <a:r>
                        <a:rPr lang="en-US" sz="1800"/>
                        <a:t>0.740</a:t>
                      </a:r>
                      <a:endParaRPr/>
                    </a:p>
                  </a:txBody>
                  <a:tcPr marT="45725" marB="45725" marR="91450" marL="91450"/>
                </a:tc>
                <a:tc>
                  <a:txBody>
                    <a:bodyPr/>
                    <a:lstStyle/>
                    <a:p>
                      <a:pPr indent="0" lvl="0" marL="0" marR="0" rtl="0" algn="ctr">
                        <a:spcBef>
                          <a:spcPts val="0"/>
                        </a:spcBef>
                        <a:spcAft>
                          <a:spcPts val="0"/>
                        </a:spcAft>
                        <a:buNone/>
                      </a:pPr>
                      <a:r>
                        <a:rPr lang="en-US" sz="1800"/>
                        <a:t>9.17e+15</a:t>
                      </a:r>
                      <a:endParaRPr/>
                    </a:p>
                  </a:txBody>
                  <a:tcPr marT="45725" marB="45725" marR="91450" marL="91450"/>
                </a:tc>
              </a:tr>
            </a:tbl>
          </a:graphicData>
        </a:graphic>
      </p:graphicFrame>
      <p:sp>
        <p:nvSpPr>
          <p:cNvPr id="169" name="Google Shape;169;p30"/>
          <p:cNvSpPr txBox="1"/>
          <p:nvPr>
            <p:ph type="title"/>
          </p:nvPr>
        </p:nvSpPr>
        <p:spPr>
          <a:xfrm>
            <a:off x="86950" y="75251"/>
            <a:ext cx="7756200" cy="85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Tuned Random Forest</a:t>
            </a:r>
            <a:endParaRPr b="0" sz="36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graphicFrame>
        <p:nvGraphicFramePr>
          <p:cNvPr id="174" name="Google Shape;174;p31"/>
          <p:cNvGraphicFramePr/>
          <p:nvPr/>
        </p:nvGraphicFramePr>
        <p:xfrm>
          <a:off x="698499" y="1624012"/>
          <a:ext cx="3000000" cy="3000000"/>
        </p:xfrm>
        <a:graphic>
          <a:graphicData uri="http://schemas.openxmlformats.org/drawingml/2006/table">
            <a:tbl>
              <a:tblPr bandRow="1" firstRow="1">
                <a:noFill/>
                <a:tableStyleId>{68009A4B-C47F-4F63-8337-986C060576D3}</a:tableStyleId>
              </a:tblPr>
              <a:tblGrid>
                <a:gridCol w="1008475"/>
                <a:gridCol w="1008475"/>
                <a:gridCol w="2016950"/>
                <a:gridCol w="2016950"/>
                <a:gridCol w="2016950"/>
              </a:tblGrid>
              <a:tr h="434000">
                <a:tc gridSpan="2">
                  <a:txBody>
                    <a:bodyPr/>
                    <a:lstStyle/>
                    <a:p>
                      <a:pPr indent="0" lvl="0" marL="0" marR="0" rtl="0" algn="ctr">
                        <a:spcBef>
                          <a:spcPts val="0"/>
                        </a:spcBef>
                        <a:spcAft>
                          <a:spcPts val="0"/>
                        </a:spcAft>
                        <a:buNone/>
                      </a:pPr>
                      <a:r>
                        <a:rPr lang="en-US" sz="1800"/>
                        <a:t>Metrics</a:t>
                      </a:r>
                      <a:endParaRPr/>
                    </a:p>
                  </a:txBody>
                  <a:tcPr marT="45725" marB="45725" marR="91450" marL="91450"/>
                </a:tc>
                <a:tc hMerge="1"/>
                <a:tc>
                  <a:txBody>
                    <a:bodyPr/>
                    <a:lstStyle/>
                    <a:p>
                      <a:pPr indent="0" lvl="0" marL="0" marR="0" rtl="0" algn="ctr">
                        <a:spcBef>
                          <a:spcPts val="0"/>
                        </a:spcBef>
                        <a:spcAft>
                          <a:spcPts val="0"/>
                        </a:spcAft>
                        <a:buNone/>
                      </a:pPr>
                      <a:r>
                        <a:rPr lang="en-US" sz="1800"/>
                        <a:t>Linear Model</a:t>
                      </a:r>
                      <a:endParaRPr/>
                    </a:p>
                  </a:txBody>
                  <a:tcPr marT="45725" marB="45725" marR="91450" marL="91450"/>
                </a:tc>
                <a:tc>
                  <a:txBody>
                    <a:bodyPr/>
                    <a:lstStyle/>
                    <a:p>
                      <a:pPr indent="0" lvl="0" marL="0" marR="0" rtl="0" algn="ctr">
                        <a:spcBef>
                          <a:spcPts val="0"/>
                        </a:spcBef>
                        <a:spcAft>
                          <a:spcPts val="0"/>
                        </a:spcAft>
                        <a:buNone/>
                      </a:pPr>
                      <a:r>
                        <a:rPr lang="en-US" sz="1800"/>
                        <a:t>Regression Tree</a:t>
                      </a:r>
                      <a:endParaRPr/>
                    </a:p>
                  </a:txBody>
                  <a:tcPr marT="45725" marB="45725" marR="91450" marL="91450"/>
                </a:tc>
                <a:tc>
                  <a:txBody>
                    <a:bodyPr/>
                    <a:lstStyle/>
                    <a:p>
                      <a:pPr indent="0" lvl="0" marL="0" marR="0" rtl="0" algn="ctr">
                        <a:spcBef>
                          <a:spcPts val="0"/>
                        </a:spcBef>
                        <a:spcAft>
                          <a:spcPts val="0"/>
                        </a:spcAft>
                        <a:buNone/>
                      </a:pPr>
                      <a:r>
                        <a:rPr lang="en-US" sz="1800"/>
                        <a:t>Random Forest</a:t>
                      </a:r>
                      <a:endParaRPr/>
                    </a:p>
                  </a:txBody>
                  <a:tcPr marT="45725" marB="45725" marR="91450" marL="91450"/>
                </a:tc>
              </a:tr>
              <a:tr h="434000">
                <a:tc gridSpan="2">
                  <a:txBody>
                    <a:bodyPr/>
                    <a:lstStyle/>
                    <a:p>
                      <a:pPr indent="0" lvl="0" marL="0" marR="0" rtl="0" algn="ctr">
                        <a:spcBef>
                          <a:spcPts val="0"/>
                        </a:spcBef>
                        <a:spcAft>
                          <a:spcPts val="0"/>
                        </a:spcAft>
                        <a:buNone/>
                      </a:pPr>
                      <a:r>
                        <a:rPr b="1" lang="en-US" sz="1800"/>
                        <a:t>R-squared</a:t>
                      </a:r>
                      <a:endParaRPr b="1"/>
                    </a:p>
                  </a:txBody>
                  <a:tcPr marT="45725" marB="45725" marR="91450" marL="91450"/>
                </a:tc>
                <a:tc hMerge="1"/>
                <a:tc>
                  <a:txBody>
                    <a:bodyPr/>
                    <a:lstStyle/>
                    <a:p>
                      <a:pPr indent="0" lvl="0" marL="0" marR="0" rtl="0" algn="ctr">
                        <a:spcBef>
                          <a:spcPts val="0"/>
                        </a:spcBef>
                        <a:spcAft>
                          <a:spcPts val="0"/>
                        </a:spcAft>
                        <a:buNone/>
                      </a:pPr>
                      <a:r>
                        <a:rPr lang="en-US" sz="1800"/>
                        <a:t>0.721</a:t>
                      </a:r>
                      <a:endParaRPr/>
                    </a:p>
                  </a:txBody>
                  <a:tcPr marT="45725" marB="45725" marR="91450" marL="91450"/>
                </a:tc>
                <a:tc>
                  <a:txBody>
                    <a:bodyPr/>
                    <a:lstStyle/>
                    <a:p>
                      <a:pPr indent="0" lvl="0" marL="0" marR="0" rtl="0" algn="ctr">
                        <a:spcBef>
                          <a:spcPts val="0"/>
                        </a:spcBef>
                        <a:spcAft>
                          <a:spcPts val="0"/>
                        </a:spcAft>
                        <a:buNone/>
                      </a:pPr>
                      <a:r>
                        <a:rPr lang="en-US" sz="1800"/>
                        <a:t>0.711</a:t>
                      </a:r>
                      <a:endParaRPr/>
                    </a:p>
                  </a:txBody>
                  <a:tcPr marT="45725" marB="45725" marR="91450" marL="91450"/>
                </a:tc>
                <a:tc>
                  <a:txBody>
                    <a:bodyPr/>
                    <a:lstStyle/>
                    <a:p>
                      <a:pPr indent="0" lvl="0" marL="0" marR="0" rtl="0" algn="ctr">
                        <a:spcBef>
                          <a:spcPts val="0"/>
                        </a:spcBef>
                        <a:spcAft>
                          <a:spcPts val="0"/>
                        </a:spcAft>
                        <a:buNone/>
                      </a:pPr>
                      <a:r>
                        <a:rPr lang="en-US" sz="1800"/>
                        <a:t>0.741</a:t>
                      </a:r>
                      <a:endParaRPr/>
                    </a:p>
                  </a:txBody>
                  <a:tcPr marT="45725" marB="45725" marR="91450" marL="91450"/>
                </a:tc>
              </a:tr>
              <a:tr h="428050">
                <a:tc rowSpan="2">
                  <a:txBody>
                    <a:bodyPr/>
                    <a:lstStyle/>
                    <a:p>
                      <a:pPr indent="0" lvl="0" marL="0" marR="0" rtl="0" algn="ctr">
                        <a:spcBef>
                          <a:spcPts val="0"/>
                        </a:spcBef>
                        <a:spcAft>
                          <a:spcPts val="0"/>
                        </a:spcAft>
                        <a:buNone/>
                      </a:pPr>
                      <a:r>
                        <a:rPr b="1" lang="en-US" sz="1800"/>
                        <a:t>MAE</a:t>
                      </a:r>
                      <a:endParaRPr b="1"/>
                    </a:p>
                  </a:txBody>
                  <a:tcPr marT="45725" marB="45725" marR="91450" marL="91450"/>
                </a:tc>
                <a:tc>
                  <a:txBody>
                    <a:bodyPr/>
                    <a:lstStyle/>
                    <a:p>
                      <a:pPr indent="0" lvl="0" marL="0" marR="0" rtl="0" algn="ctr">
                        <a:spcBef>
                          <a:spcPts val="0"/>
                        </a:spcBef>
                        <a:spcAft>
                          <a:spcPts val="0"/>
                        </a:spcAft>
                        <a:buNone/>
                      </a:pPr>
                      <a:r>
                        <a:rPr b="1" lang="en-US" sz="1800"/>
                        <a:t>Train</a:t>
                      </a:r>
                      <a:endParaRPr b="1"/>
                    </a:p>
                  </a:txBody>
                  <a:tcPr marT="45725" marB="45725" marR="91450" marL="91450"/>
                </a:tc>
                <a:tc>
                  <a:txBody>
                    <a:bodyPr/>
                    <a:lstStyle/>
                    <a:p>
                      <a:pPr indent="0" lvl="0" marL="0" marR="0" rtl="0" algn="ctr">
                        <a:spcBef>
                          <a:spcPts val="0"/>
                        </a:spcBef>
                        <a:spcAft>
                          <a:spcPts val="0"/>
                        </a:spcAft>
                        <a:buNone/>
                      </a:pPr>
                      <a:r>
                        <a:rPr lang="en-US" sz="1800"/>
                        <a:t>5.8e+07</a:t>
                      </a:r>
                      <a:endParaRPr/>
                    </a:p>
                  </a:txBody>
                  <a:tcPr marT="45725" marB="45725" marR="91450" marL="91450"/>
                </a:tc>
                <a:tc>
                  <a:txBody>
                    <a:bodyPr/>
                    <a:lstStyle/>
                    <a:p>
                      <a:pPr indent="0" lvl="0" marL="0" marR="0" rtl="0" algn="ctr">
                        <a:spcBef>
                          <a:spcPts val="0"/>
                        </a:spcBef>
                        <a:spcAft>
                          <a:spcPts val="0"/>
                        </a:spcAft>
                        <a:buNone/>
                      </a:pPr>
                      <a:r>
                        <a:rPr lang="en-US" sz="1800"/>
                        <a:t>6.0e+07</a:t>
                      </a:r>
                      <a:endParaRPr/>
                    </a:p>
                  </a:txBody>
                  <a:tcPr marT="45725" marB="45725" marR="91450" marL="91450"/>
                </a:tc>
                <a:tc>
                  <a:txBody>
                    <a:bodyPr/>
                    <a:lstStyle/>
                    <a:p>
                      <a:pPr indent="0" lvl="0" marL="0" marR="0" rtl="0" algn="ctr">
                        <a:spcBef>
                          <a:spcPts val="0"/>
                        </a:spcBef>
                        <a:spcAft>
                          <a:spcPts val="0"/>
                        </a:spcAft>
                        <a:buNone/>
                      </a:pPr>
                      <a:r>
                        <a:rPr lang="en-US" sz="1800"/>
                        <a:t>5.2e+07</a:t>
                      </a:r>
                      <a:endParaRPr/>
                    </a:p>
                  </a:txBody>
                  <a:tcPr marT="45725" marB="45725" marR="91450" marL="91450"/>
                </a:tc>
              </a:tr>
              <a:tr h="428050">
                <a:tc vMerge="1"/>
                <a:tc>
                  <a:txBody>
                    <a:bodyPr/>
                    <a:lstStyle/>
                    <a:p>
                      <a:pPr indent="0" lvl="0" marL="0" marR="0" rtl="0" algn="ctr">
                        <a:spcBef>
                          <a:spcPts val="0"/>
                        </a:spcBef>
                        <a:spcAft>
                          <a:spcPts val="0"/>
                        </a:spcAft>
                        <a:buNone/>
                      </a:pPr>
                      <a:r>
                        <a:rPr b="1" lang="en-US" sz="1800"/>
                        <a:t>Test</a:t>
                      </a:r>
                      <a:endParaRPr b="1"/>
                    </a:p>
                  </a:txBody>
                  <a:tcPr marT="45725" marB="45725" marR="91450" marL="91450"/>
                </a:tc>
                <a:tc>
                  <a:txBody>
                    <a:bodyPr/>
                    <a:lstStyle/>
                    <a:p>
                      <a:pPr indent="0" lvl="0" marL="0" marR="0" rtl="0" algn="ctr">
                        <a:spcBef>
                          <a:spcPts val="0"/>
                        </a:spcBef>
                        <a:spcAft>
                          <a:spcPts val="0"/>
                        </a:spcAft>
                        <a:buNone/>
                      </a:pPr>
                      <a:r>
                        <a:rPr lang="en-US" sz="1800"/>
                        <a:t>6.2e+07 (+6.9%)</a:t>
                      </a:r>
                      <a:endParaRPr/>
                    </a:p>
                  </a:txBody>
                  <a:tcPr marT="45725" marB="45725" marR="91450" marL="91450"/>
                </a:tc>
                <a:tc>
                  <a:txBody>
                    <a:bodyPr/>
                    <a:lstStyle/>
                    <a:p>
                      <a:pPr indent="0" lvl="0" marL="0" marR="0" rtl="0" algn="ctr">
                        <a:spcBef>
                          <a:spcPts val="0"/>
                        </a:spcBef>
                        <a:spcAft>
                          <a:spcPts val="0"/>
                        </a:spcAft>
                        <a:buNone/>
                      </a:pPr>
                      <a:r>
                        <a:rPr lang="en-US" sz="1800"/>
                        <a:t>6.6e+07 (+10%)</a:t>
                      </a:r>
                      <a:endParaRPr/>
                    </a:p>
                  </a:txBody>
                  <a:tcPr marT="45725" marB="45725" marR="91450" marL="91450"/>
                </a:tc>
                <a:tc>
                  <a:txBody>
                    <a:bodyPr/>
                    <a:lstStyle/>
                    <a:p>
                      <a:pPr indent="0" lvl="0" marL="0" marR="0" rtl="0" algn="ctr">
                        <a:spcBef>
                          <a:spcPts val="0"/>
                        </a:spcBef>
                        <a:spcAft>
                          <a:spcPts val="0"/>
                        </a:spcAft>
                        <a:buNone/>
                      </a:pPr>
                      <a:r>
                        <a:rPr lang="en-US" sz="1800"/>
                        <a:t>5.5e+07 (+5.7%)</a:t>
                      </a:r>
                      <a:endParaRPr/>
                    </a:p>
                  </a:txBody>
                  <a:tcPr marT="45725" marB="45725" marR="91450" marL="91450"/>
                </a:tc>
              </a:tr>
              <a:tr h="428050">
                <a:tc rowSpan="2">
                  <a:txBody>
                    <a:bodyPr/>
                    <a:lstStyle/>
                    <a:p>
                      <a:pPr indent="0" lvl="0" marL="0" marR="0" rtl="0" algn="ctr">
                        <a:spcBef>
                          <a:spcPts val="0"/>
                        </a:spcBef>
                        <a:spcAft>
                          <a:spcPts val="0"/>
                        </a:spcAft>
                        <a:buNone/>
                      </a:pPr>
                      <a:r>
                        <a:rPr b="1" lang="en-US" sz="1800"/>
                        <a:t>RMSE</a:t>
                      </a:r>
                      <a:endParaRPr b="1"/>
                    </a:p>
                  </a:txBody>
                  <a:tcPr marT="45725" marB="45725" marR="91450" marL="91450"/>
                </a:tc>
                <a:tc>
                  <a:txBody>
                    <a:bodyPr/>
                    <a:lstStyle/>
                    <a:p>
                      <a:pPr indent="0" lvl="0" marL="0" marR="0" rtl="0" algn="ctr">
                        <a:spcBef>
                          <a:spcPts val="0"/>
                        </a:spcBef>
                        <a:spcAft>
                          <a:spcPts val="0"/>
                        </a:spcAft>
                        <a:buNone/>
                      </a:pPr>
                      <a:r>
                        <a:rPr b="1" lang="en-US" sz="1800"/>
                        <a:t>Train</a:t>
                      </a:r>
                      <a:endParaRPr b="1"/>
                    </a:p>
                  </a:txBody>
                  <a:tcPr marT="45725" marB="45725" marR="91450" marL="91450"/>
                </a:tc>
                <a:tc>
                  <a:txBody>
                    <a:bodyPr/>
                    <a:lstStyle/>
                    <a:p>
                      <a:pPr indent="0" lvl="0" marL="0" marR="0" rtl="0" algn="ctr">
                        <a:spcBef>
                          <a:spcPts val="0"/>
                        </a:spcBef>
                        <a:spcAft>
                          <a:spcPts val="0"/>
                        </a:spcAft>
                        <a:buNone/>
                      </a:pPr>
                      <a:r>
                        <a:rPr lang="en-US" sz="1800"/>
                        <a:t>9.9e+07</a:t>
                      </a:r>
                      <a:endParaRPr/>
                    </a:p>
                  </a:txBody>
                  <a:tcPr marT="45725" marB="45725" marR="91450" marL="91450"/>
                </a:tc>
                <a:tc>
                  <a:txBody>
                    <a:bodyPr/>
                    <a:lstStyle/>
                    <a:p>
                      <a:pPr indent="0" lvl="0" marL="0" marR="0" rtl="0" algn="ctr">
                        <a:spcBef>
                          <a:spcPts val="0"/>
                        </a:spcBef>
                        <a:spcAft>
                          <a:spcPts val="0"/>
                        </a:spcAft>
                        <a:buNone/>
                      </a:pPr>
                      <a:r>
                        <a:rPr lang="en-US" sz="1800"/>
                        <a:t>1.0e+08</a:t>
                      </a:r>
                      <a:endParaRPr/>
                    </a:p>
                  </a:txBody>
                  <a:tcPr marT="45725" marB="45725" marR="91450" marL="91450"/>
                </a:tc>
                <a:tc>
                  <a:txBody>
                    <a:bodyPr/>
                    <a:lstStyle/>
                    <a:p>
                      <a:pPr indent="0" lvl="0" marL="0" marR="0" rtl="0" algn="ctr">
                        <a:spcBef>
                          <a:spcPts val="0"/>
                        </a:spcBef>
                        <a:spcAft>
                          <a:spcPts val="0"/>
                        </a:spcAft>
                        <a:buNone/>
                      </a:pPr>
                      <a:r>
                        <a:rPr lang="en-US" sz="1800"/>
                        <a:t>9.6e+07</a:t>
                      </a:r>
                      <a:endParaRPr/>
                    </a:p>
                  </a:txBody>
                  <a:tcPr marT="45725" marB="45725" marR="91450" marL="91450"/>
                </a:tc>
              </a:tr>
              <a:tr h="428050">
                <a:tc vMerge="1"/>
                <a:tc>
                  <a:txBody>
                    <a:bodyPr/>
                    <a:lstStyle/>
                    <a:p>
                      <a:pPr indent="0" lvl="0" marL="0" marR="0" rtl="0" algn="ctr">
                        <a:spcBef>
                          <a:spcPts val="0"/>
                        </a:spcBef>
                        <a:spcAft>
                          <a:spcPts val="0"/>
                        </a:spcAft>
                        <a:buNone/>
                      </a:pPr>
                      <a:r>
                        <a:rPr b="1" lang="en-US" sz="1800"/>
                        <a:t>Test</a:t>
                      </a:r>
                      <a:endParaRPr b="1"/>
                    </a:p>
                  </a:txBody>
                  <a:tcPr marT="45725" marB="45725" marR="91450" marL="91450"/>
                </a:tc>
                <a:tc>
                  <a:txBody>
                    <a:bodyPr/>
                    <a:lstStyle/>
                    <a:p>
                      <a:pPr indent="0" lvl="0" marL="0" marR="0" rtl="0" algn="ctr">
                        <a:spcBef>
                          <a:spcPts val="0"/>
                        </a:spcBef>
                        <a:spcAft>
                          <a:spcPts val="0"/>
                        </a:spcAft>
                        <a:buNone/>
                      </a:pPr>
                      <a:r>
                        <a:rPr lang="en-US" sz="1800"/>
                        <a:t>1.0e+08 (+1%)</a:t>
                      </a:r>
                      <a:endParaRPr/>
                    </a:p>
                  </a:txBody>
                  <a:tcPr marT="45725" marB="45725" marR="91450" marL="91450"/>
                </a:tc>
                <a:tc>
                  <a:txBody>
                    <a:bodyPr/>
                    <a:lstStyle/>
                    <a:p>
                      <a:pPr indent="0" lvl="0" marL="0" marR="0" rtl="0" algn="ctr">
                        <a:spcBef>
                          <a:spcPts val="0"/>
                        </a:spcBef>
                        <a:spcAft>
                          <a:spcPts val="0"/>
                        </a:spcAft>
                        <a:buNone/>
                      </a:pPr>
                      <a:r>
                        <a:rPr lang="en-US" sz="1800"/>
                        <a:t>1.1e+08 (+10%)</a:t>
                      </a:r>
                      <a:endParaRPr/>
                    </a:p>
                  </a:txBody>
                  <a:tcPr marT="45725" marB="45725" marR="91450" marL="91450"/>
                </a:tc>
                <a:tc>
                  <a:txBody>
                    <a:bodyPr/>
                    <a:lstStyle/>
                    <a:p>
                      <a:pPr indent="0" lvl="0" marL="0" marR="0" rtl="0" algn="ctr">
                        <a:spcBef>
                          <a:spcPts val="0"/>
                        </a:spcBef>
                        <a:spcAft>
                          <a:spcPts val="0"/>
                        </a:spcAft>
                        <a:buNone/>
                      </a:pPr>
                      <a:r>
                        <a:rPr lang="en-US" sz="1800"/>
                        <a:t>9.7e+07 (+1%)</a:t>
                      </a:r>
                      <a:endParaRPr/>
                    </a:p>
                  </a:txBody>
                  <a:tcPr marT="45725" marB="45725" marR="91450" marL="91450"/>
                </a:tc>
              </a:tr>
            </a:tbl>
          </a:graphicData>
        </a:graphic>
      </p:graphicFrame>
      <p:sp>
        <p:nvSpPr>
          <p:cNvPr id="175" name="Google Shape;175;p31"/>
          <p:cNvSpPr txBox="1"/>
          <p:nvPr/>
        </p:nvSpPr>
        <p:spPr>
          <a:xfrm>
            <a:off x="698500" y="4701202"/>
            <a:ext cx="7500600" cy="4794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Random Forest has the best performance.</a:t>
            </a:r>
            <a:endParaRPr sz="2000">
              <a:latin typeface="Georgia"/>
              <a:ea typeface="Georgia"/>
              <a:cs typeface="Georgia"/>
              <a:sym typeface="Georgia"/>
            </a:endParaRPr>
          </a:p>
        </p:txBody>
      </p:sp>
      <p:sp>
        <p:nvSpPr>
          <p:cNvPr id="176" name="Google Shape;176;p31"/>
          <p:cNvSpPr txBox="1"/>
          <p:nvPr>
            <p:ph type="title"/>
          </p:nvPr>
        </p:nvSpPr>
        <p:spPr>
          <a:xfrm>
            <a:off x="70375" y="104575"/>
            <a:ext cx="7756200" cy="714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Model Comparison</a:t>
            </a:r>
            <a:endParaRPr sz="36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91951" y="2224225"/>
            <a:ext cx="8360100" cy="1054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600">
                <a:solidFill>
                  <a:srgbClr val="000000"/>
                </a:solidFill>
              </a:rPr>
              <a:t>Profit Prediction</a:t>
            </a:r>
            <a:endParaRPr sz="36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699250" y="1413525"/>
            <a:ext cx="7745400" cy="4043700"/>
          </a:xfrm>
          <a:prstGeom prst="rect">
            <a:avLst/>
          </a:prstGeom>
          <a:noFill/>
          <a:ln>
            <a:noFill/>
          </a:ln>
        </p:spPr>
        <p:txBody>
          <a:bodyPr anchorCtr="0" anchor="t" bIns="45700" lIns="91425" spcFirstLastPara="1" rIns="91425" wrap="square" tIns="45700">
            <a:noAutofit/>
          </a:bodyPr>
          <a:lstStyle/>
          <a:p>
            <a:pPr indent="-457200" lvl="0" marL="457200" rtl="0" algn="l">
              <a:lnSpc>
                <a:spcPct val="150000"/>
              </a:lnSpc>
              <a:spcBef>
                <a:spcPts val="0"/>
              </a:spcBef>
              <a:spcAft>
                <a:spcPts val="0"/>
              </a:spcAft>
              <a:buSzPts val="2400"/>
              <a:buFont typeface="Georgia"/>
              <a:buAutoNum type="arabicPeriod"/>
            </a:pPr>
            <a:r>
              <a:rPr lang="en-US">
                <a:solidFill>
                  <a:srgbClr val="000000"/>
                </a:solidFill>
                <a:latin typeface="Georgia"/>
                <a:ea typeface="Georgia"/>
                <a:cs typeface="Georgia"/>
                <a:sym typeface="Georgia"/>
              </a:rPr>
              <a:t>Introduction</a:t>
            </a:r>
            <a:endParaRPr>
              <a:solidFill>
                <a:srgbClr val="000000"/>
              </a:solidFill>
              <a:latin typeface="Georgia"/>
              <a:ea typeface="Georgia"/>
              <a:cs typeface="Georgia"/>
              <a:sym typeface="Georgia"/>
            </a:endParaRPr>
          </a:p>
          <a:p>
            <a:pPr indent="-457200" lvl="0" marL="457200" rtl="0" algn="l">
              <a:lnSpc>
                <a:spcPct val="150000"/>
              </a:lnSpc>
              <a:spcBef>
                <a:spcPts val="480"/>
              </a:spcBef>
              <a:spcAft>
                <a:spcPts val="0"/>
              </a:spcAft>
              <a:buSzPts val="2400"/>
              <a:buFont typeface="Georgia"/>
              <a:buAutoNum type="arabicPeriod"/>
            </a:pPr>
            <a:r>
              <a:rPr lang="en-US">
                <a:solidFill>
                  <a:srgbClr val="000000"/>
                </a:solidFill>
                <a:latin typeface="Georgia"/>
                <a:ea typeface="Georgia"/>
                <a:cs typeface="Georgia"/>
                <a:sym typeface="Georgia"/>
              </a:rPr>
              <a:t>Revenue Prediction</a:t>
            </a:r>
            <a:endParaRPr>
              <a:solidFill>
                <a:srgbClr val="000000"/>
              </a:solidFill>
              <a:latin typeface="Georgia"/>
              <a:ea typeface="Georgia"/>
              <a:cs typeface="Georgia"/>
              <a:sym typeface="Georgia"/>
            </a:endParaRPr>
          </a:p>
          <a:p>
            <a:pPr indent="-457200" lvl="0" marL="457200" rtl="0" algn="l">
              <a:lnSpc>
                <a:spcPct val="150000"/>
              </a:lnSpc>
              <a:spcBef>
                <a:spcPts val="480"/>
              </a:spcBef>
              <a:spcAft>
                <a:spcPts val="0"/>
              </a:spcAft>
              <a:buClr>
                <a:srgbClr val="000000"/>
              </a:buClr>
              <a:buSzPts val="2400"/>
              <a:buFont typeface="Georgia"/>
              <a:buAutoNum type="arabicPeriod"/>
            </a:pPr>
            <a:r>
              <a:rPr lang="en-US">
                <a:solidFill>
                  <a:srgbClr val="000000"/>
                </a:solidFill>
                <a:latin typeface="Georgia"/>
                <a:ea typeface="Georgia"/>
                <a:cs typeface="Georgia"/>
                <a:sym typeface="Georgia"/>
              </a:rPr>
              <a:t>Profit Prediction</a:t>
            </a:r>
            <a:endParaRPr>
              <a:solidFill>
                <a:srgbClr val="000000"/>
              </a:solidFill>
              <a:latin typeface="Georgia"/>
              <a:ea typeface="Georgia"/>
              <a:cs typeface="Georgia"/>
              <a:sym typeface="Georgia"/>
            </a:endParaRPr>
          </a:p>
          <a:p>
            <a:pPr indent="-457200" lvl="0" marL="457200" rtl="0" algn="l">
              <a:lnSpc>
                <a:spcPct val="150000"/>
              </a:lnSpc>
              <a:spcBef>
                <a:spcPts val="480"/>
              </a:spcBef>
              <a:spcAft>
                <a:spcPts val="0"/>
              </a:spcAft>
              <a:buSzPts val="2400"/>
              <a:buFont typeface="Georgia"/>
              <a:buAutoNum type="arabicPeriod"/>
            </a:pPr>
            <a:r>
              <a:rPr lang="en-US">
                <a:solidFill>
                  <a:srgbClr val="000000"/>
                </a:solidFill>
                <a:latin typeface="Georgia"/>
                <a:ea typeface="Georgia"/>
                <a:cs typeface="Georgia"/>
                <a:sym typeface="Georgia"/>
              </a:rPr>
              <a:t>Profitability Prediction</a:t>
            </a:r>
            <a:endParaRPr>
              <a:solidFill>
                <a:srgbClr val="000000"/>
              </a:solidFill>
              <a:latin typeface="Georgia"/>
              <a:ea typeface="Georgia"/>
              <a:cs typeface="Georgia"/>
              <a:sym typeface="Georgia"/>
            </a:endParaRPr>
          </a:p>
          <a:p>
            <a:pPr indent="-457200" lvl="0" marL="457200" rtl="0" algn="l">
              <a:lnSpc>
                <a:spcPct val="150000"/>
              </a:lnSpc>
              <a:spcBef>
                <a:spcPts val="480"/>
              </a:spcBef>
              <a:spcAft>
                <a:spcPts val="0"/>
              </a:spcAft>
              <a:buSzPts val="2400"/>
              <a:buFont typeface="Georgia"/>
              <a:buAutoNum type="arabicPeriod"/>
            </a:pPr>
            <a:r>
              <a:rPr lang="en-US">
                <a:solidFill>
                  <a:srgbClr val="000000"/>
                </a:solidFill>
                <a:latin typeface="Georgia"/>
                <a:ea typeface="Georgia"/>
                <a:cs typeface="Georgia"/>
                <a:sym typeface="Georgia"/>
              </a:rPr>
              <a:t>Revenue Seasonal Trending</a:t>
            </a:r>
            <a:endParaRPr>
              <a:solidFill>
                <a:srgbClr val="000000"/>
              </a:solidFill>
              <a:latin typeface="Georgia"/>
              <a:ea typeface="Georgia"/>
              <a:cs typeface="Georgia"/>
              <a:sym typeface="Georgia"/>
            </a:endParaRPr>
          </a:p>
          <a:p>
            <a:pPr indent="-457200" lvl="0" marL="457200" rtl="0" algn="l">
              <a:lnSpc>
                <a:spcPct val="150000"/>
              </a:lnSpc>
              <a:spcBef>
                <a:spcPts val="480"/>
              </a:spcBef>
              <a:spcAft>
                <a:spcPts val="0"/>
              </a:spcAft>
              <a:buSzPts val="2400"/>
              <a:buFont typeface="Georgia"/>
              <a:buAutoNum type="arabicPeriod"/>
            </a:pPr>
            <a:r>
              <a:rPr lang="en-US">
                <a:solidFill>
                  <a:srgbClr val="000000"/>
                </a:solidFill>
                <a:latin typeface="Georgia"/>
                <a:ea typeface="Georgia"/>
                <a:cs typeface="Georgia"/>
                <a:sym typeface="Georgia"/>
              </a:rPr>
              <a:t>Conclusion</a:t>
            </a:r>
            <a:endParaRPr>
              <a:solidFill>
                <a:srgbClr val="000000"/>
              </a:solidFill>
              <a:latin typeface="Georgia"/>
              <a:ea typeface="Georgia"/>
              <a:cs typeface="Georgia"/>
              <a:sym typeface="Georgia"/>
            </a:endParaRPr>
          </a:p>
        </p:txBody>
      </p:sp>
      <p:sp>
        <p:nvSpPr>
          <p:cNvPr id="73" name="Google Shape;73;p15"/>
          <p:cNvSpPr txBox="1"/>
          <p:nvPr>
            <p:ph type="title"/>
          </p:nvPr>
        </p:nvSpPr>
        <p:spPr>
          <a:xfrm>
            <a:off x="210250" y="240002"/>
            <a:ext cx="7756200" cy="769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Contents</a:t>
            </a:r>
            <a:endParaRPr sz="36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idx="1" type="body"/>
          </p:nvPr>
        </p:nvSpPr>
        <p:spPr>
          <a:xfrm>
            <a:off x="635775" y="1601300"/>
            <a:ext cx="7756200" cy="39375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600"/>
              </a:spcBef>
              <a:spcAft>
                <a:spcPts val="0"/>
              </a:spcAft>
              <a:buSzPts val="1800"/>
              <a:buFont typeface="Georgia"/>
              <a:buAutoNum type="arabicPeriod"/>
            </a:pPr>
            <a:r>
              <a:rPr lang="en-US" sz="1800">
                <a:solidFill>
                  <a:srgbClr val="000000"/>
                </a:solidFill>
                <a:latin typeface="Georgia"/>
                <a:ea typeface="Georgia"/>
                <a:cs typeface="Georgia"/>
                <a:sym typeface="Georgia"/>
              </a:rPr>
              <a:t>Briefly examine the correlations between profit and </a:t>
            </a:r>
            <a:r>
              <a:rPr lang="en-US" sz="1800">
                <a:solidFill>
                  <a:srgbClr val="000000"/>
                </a:solidFill>
                <a:latin typeface="Georgia"/>
                <a:ea typeface="Georgia"/>
                <a:cs typeface="Georgia"/>
                <a:sym typeface="Georgia"/>
              </a:rPr>
              <a:t>t</a:t>
            </a:r>
            <a:r>
              <a:rPr lang="en-US" sz="1800">
                <a:solidFill>
                  <a:srgbClr val="000000"/>
                </a:solidFill>
                <a:latin typeface="Georgia"/>
                <a:ea typeface="Georgia"/>
                <a:cs typeface="Georgia"/>
                <a:sym typeface="Georgia"/>
              </a:rPr>
              <a:t>he other variables</a:t>
            </a:r>
            <a:endParaRPr sz="1800">
              <a:solidFill>
                <a:srgbClr val="000000"/>
              </a:solidFill>
              <a:latin typeface="Georgia"/>
              <a:ea typeface="Georgia"/>
              <a:cs typeface="Georgia"/>
              <a:sym typeface="Georgia"/>
            </a:endParaRPr>
          </a:p>
          <a:p>
            <a:pPr indent="-342900" lvl="0" marL="457200" rtl="0" algn="l">
              <a:lnSpc>
                <a:spcPct val="150000"/>
              </a:lnSpc>
              <a:spcBef>
                <a:spcPts val="0"/>
              </a:spcBef>
              <a:spcAft>
                <a:spcPts val="0"/>
              </a:spcAft>
              <a:buSzPts val="1800"/>
              <a:buFont typeface="Georgia"/>
              <a:buAutoNum type="arabicPeriod"/>
            </a:pPr>
            <a:r>
              <a:rPr lang="en-US" sz="1800">
                <a:solidFill>
                  <a:srgbClr val="000000"/>
                </a:solidFill>
                <a:latin typeface="Georgia"/>
                <a:ea typeface="Georgia"/>
                <a:cs typeface="Georgia"/>
                <a:sym typeface="Georgia"/>
              </a:rPr>
              <a:t>Build a Linear Regression model by feature selection</a:t>
            </a:r>
            <a:endParaRPr sz="1800">
              <a:solidFill>
                <a:srgbClr val="000000"/>
              </a:solidFill>
              <a:latin typeface="Georgia"/>
              <a:ea typeface="Georgia"/>
              <a:cs typeface="Georgia"/>
              <a:sym typeface="Georgia"/>
            </a:endParaRPr>
          </a:p>
          <a:p>
            <a:pPr indent="-342900" lvl="0" marL="457200" rtl="0" algn="l">
              <a:lnSpc>
                <a:spcPct val="150000"/>
              </a:lnSpc>
              <a:spcBef>
                <a:spcPts val="0"/>
              </a:spcBef>
              <a:spcAft>
                <a:spcPts val="0"/>
              </a:spcAft>
              <a:buSzPts val="1800"/>
              <a:buFont typeface="Georgia"/>
              <a:buAutoNum type="arabicPeriod"/>
            </a:pPr>
            <a:r>
              <a:rPr lang="en-US" sz="1800">
                <a:solidFill>
                  <a:srgbClr val="000000"/>
                </a:solidFill>
                <a:latin typeface="Georgia"/>
                <a:ea typeface="Georgia"/>
                <a:cs typeface="Georgia"/>
                <a:sym typeface="Georgia"/>
              </a:rPr>
              <a:t>Attempt to train the data with Ridge Regression and Lasso Regression to see if it might be overfit</a:t>
            </a:r>
            <a:endParaRPr sz="1800">
              <a:solidFill>
                <a:srgbClr val="000000"/>
              </a:solidFill>
              <a:latin typeface="Georgia"/>
              <a:ea typeface="Georgia"/>
              <a:cs typeface="Georgia"/>
              <a:sym typeface="Georgia"/>
            </a:endParaRPr>
          </a:p>
          <a:p>
            <a:pPr indent="-342900" lvl="0" marL="457200" rtl="0" algn="l">
              <a:lnSpc>
                <a:spcPct val="150000"/>
              </a:lnSpc>
              <a:spcBef>
                <a:spcPts val="0"/>
              </a:spcBef>
              <a:spcAft>
                <a:spcPts val="0"/>
              </a:spcAft>
              <a:buSzPts val="1800"/>
              <a:buFont typeface="Georgia"/>
              <a:buAutoNum type="arabicPeriod"/>
            </a:pPr>
            <a:r>
              <a:rPr lang="en-US" sz="1800">
                <a:solidFill>
                  <a:srgbClr val="000000"/>
                </a:solidFill>
                <a:latin typeface="Georgia"/>
                <a:ea typeface="Georgia"/>
                <a:cs typeface="Georgia"/>
                <a:sym typeface="Georgia"/>
              </a:rPr>
              <a:t>Build random forest regression</a:t>
            </a:r>
            <a:endParaRPr sz="1800">
              <a:solidFill>
                <a:srgbClr val="000000"/>
              </a:solidFill>
              <a:latin typeface="Georgia"/>
              <a:ea typeface="Georgia"/>
              <a:cs typeface="Georgia"/>
              <a:sym typeface="Georgia"/>
            </a:endParaRPr>
          </a:p>
          <a:p>
            <a:pPr indent="-342900" lvl="0" marL="457200" rtl="0" algn="l">
              <a:lnSpc>
                <a:spcPct val="150000"/>
              </a:lnSpc>
              <a:spcBef>
                <a:spcPts val="0"/>
              </a:spcBef>
              <a:spcAft>
                <a:spcPts val="0"/>
              </a:spcAft>
              <a:buSzPts val="1800"/>
              <a:buFont typeface="Georgia"/>
              <a:buAutoNum type="arabicPeriod"/>
            </a:pPr>
            <a:r>
              <a:rPr lang="en-US" sz="1800">
                <a:solidFill>
                  <a:srgbClr val="000000"/>
                </a:solidFill>
                <a:latin typeface="Georgia"/>
                <a:ea typeface="Georgia"/>
                <a:cs typeface="Georgia"/>
                <a:sym typeface="Georgia"/>
              </a:rPr>
              <a:t>Try to predict the profit of some movies in the future</a:t>
            </a:r>
            <a:endParaRPr sz="1800">
              <a:solidFill>
                <a:srgbClr val="000000"/>
              </a:solidFill>
              <a:latin typeface="Georgia"/>
              <a:ea typeface="Georgia"/>
              <a:cs typeface="Georgia"/>
              <a:sym typeface="Georgia"/>
            </a:endParaRPr>
          </a:p>
          <a:p>
            <a:pPr indent="0" lvl="0" marL="457200" rtl="0" algn="l">
              <a:lnSpc>
                <a:spcPct val="150000"/>
              </a:lnSpc>
              <a:spcBef>
                <a:spcPts val="480"/>
              </a:spcBef>
              <a:spcAft>
                <a:spcPts val="0"/>
              </a:spcAft>
              <a:buNone/>
            </a:pPr>
            <a:r>
              <a:t/>
            </a:r>
            <a:endParaRPr sz="2200">
              <a:solidFill>
                <a:srgbClr val="000000"/>
              </a:solidFill>
            </a:endParaRPr>
          </a:p>
        </p:txBody>
      </p:sp>
      <p:sp>
        <p:nvSpPr>
          <p:cNvPr id="187" name="Google Shape;187;p33"/>
          <p:cNvSpPr txBox="1"/>
          <p:nvPr>
            <p:ph type="title"/>
          </p:nvPr>
        </p:nvSpPr>
        <p:spPr>
          <a:xfrm>
            <a:off x="0" y="-1"/>
            <a:ext cx="7756200" cy="100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Profit Analysis</a:t>
            </a:r>
            <a:endParaRPr b="0" sz="1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34"/>
          <p:cNvPicPr preferRelativeResize="0"/>
          <p:nvPr/>
        </p:nvPicPr>
        <p:blipFill>
          <a:blip r:embed="rId3">
            <a:alphaModFix/>
          </a:blip>
          <a:stretch>
            <a:fillRect/>
          </a:stretch>
        </p:blipFill>
        <p:spPr>
          <a:xfrm>
            <a:off x="367250" y="1431600"/>
            <a:ext cx="3352350" cy="3034051"/>
          </a:xfrm>
          <a:prstGeom prst="rect">
            <a:avLst/>
          </a:prstGeom>
          <a:noFill/>
          <a:ln>
            <a:noFill/>
          </a:ln>
        </p:spPr>
      </p:pic>
      <p:pic>
        <p:nvPicPr>
          <p:cNvPr id="193" name="Google Shape;193;p34"/>
          <p:cNvPicPr preferRelativeResize="0"/>
          <p:nvPr/>
        </p:nvPicPr>
        <p:blipFill>
          <a:blip r:embed="rId4">
            <a:alphaModFix/>
          </a:blip>
          <a:stretch>
            <a:fillRect/>
          </a:stretch>
        </p:blipFill>
        <p:spPr>
          <a:xfrm>
            <a:off x="4572001" y="1214301"/>
            <a:ext cx="3943275" cy="3466974"/>
          </a:xfrm>
          <a:prstGeom prst="rect">
            <a:avLst/>
          </a:prstGeom>
          <a:noFill/>
          <a:ln>
            <a:noFill/>
          </a:ln>
        </p:spPr>
      </p:pic>
      <p:sp>
        <p:nvSpPr>
          <p:cNvPr id="194" name="Google Shape;194;p34"/>
          <p:cNvSpPr txBox="1"/>
          <p:nvPr/>
        </p:nvSpPr>
        <p:spPr>
          <a:xfrm>
            <a:off x="5601575" y="4803000"/>
            <a:ext cx="15693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Profit vs. Month</a:t>
            </a:r>
            <a:endParaRPr/>
          </a:p>
        </p:txBody>
      </p:sp>
      <p:sp>
        <p:nvSpPr>
          <p:cNvPr id="195" name="Google Shape;195;p34"/>
          <p:cNvSpPr txBox="1"/>
          <p:nvPr/>
        </p:nvSpPr>
        <p:spPr>
          <a:xfrm>
            <a:off x="802000" y="4803000"/>
            <a:ext cx="28041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Profit vs. numerical variables</a:t>
            </a:r>
            <a:endParaRPr/>
          </a:p>
        </p:txBody>
      </p:sp>
      <p:sp>
        <p:nvSpPr>
          <p:cNvPr id="196" name="Google Shape;196;p34"/>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Correlation Matrix</a:t>
            </a:r>
            <a:endParaRPr b="0" sz="14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5"/>
          <p:cNvPicPr preferRelativeResize="0"/>
          <p:nvPr/>
        </p:nvPicPr>
        <p:blipFill>
          <a:blip r:embed="rId3">
            <a:alphaModFix/>
          </a:blip>
          <a:stretch>
            <a:fillRect/>
          </a:stretch>
        </p:blipFill>
        <p:spPr>
          <a:xfrm>
            <a:off x="4460575" y="1083325"/>
            <a:ext cx="4093101" cy="3759651"/>
          </a:xfrm>
          <a:prstGeom prst="rect">
            <a:avLst/>
          </a:prstGeom>
          <a:noFill/>
          <a:ln>
            <a:noFill/>
          </a:ln>
        </p:spPr>
      </p:pic>
      <p:pic>
        <p:nvPicPr>
          <p:cNvPr id="202" name="Google Shape;202;p35"/>
          <p:cNvPicPr preferRelativeResize="0"/>
          <p:nvPr/>
        </p:nvPicPr>
        <p:blipFill>
          <a:blip r:embed="rId4">
            <a:alphaModFix/>
          </a:blip>
          <a:stretch>
            <a:fillRect/>
          </a:stretch>
        </p:blipFill>
        <p:spPr>
          <a:xfrm>
            <a:off x="193725" y="2111250"/>
            <a:ext cx="4266849" cy="1317761"/>
          </a:xfrm>
          <a:prstGeom prst="rect">
            <a:avLst/>
          </a:prstGeom>
          <a:noFill/>
          <a:ln>
            <a:noFill/>
          </a:ln>
        </p:spPr>
      </p:pic>
      <p:sp>
        <p:nvSpPr>
          <p:cNvPr id="203" name="Google Shape;203;p35"/>
          <p:cNvSpPr txBox="1"/>
          <p:nvPr/>
        </p:nvSpPr>
        <p:spPr>
          <a:xfrm>
            <a:off x="688450" y="3937550"/>
            <a:ext cx="3709800" cy="180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Company does not have strong correlation with profit overall.</a:t>
            </a:r>
            <a:endParaRPr/>
          </a:p>
          <a:p>
            <a:pPr indent="-317500" lvl="0" marL="457200" rtl="0" algn="l">
              <a:spcBef>
                <a:spcPts val="0"/>
              </a:spcBef>
              <a:spcAft>
                <a:spcPts val="0"/>
              </a:spcAft>
              <a:buSzPts val="1400"/>
              <a:buChar char="●"/>
            </a:pPr>
            <a:r>
              <a:rPr lang="en-US"/>
              <a:t>Different companies have significantly different impacts on profit</a:t>
            </a:r>
            <a:endParaRPr/>
          </a:p>
          <a:p>
            <a:pPr indent="0" lvl="0" marL="457200" rtl="0" algn="l">
              <a:spcBef>
                <a:spcPts val="0"/>
              </a:spcBef>
              <a:spcAft>
                <a:spcPts val="0"/>
              </a:spcAft>
              <a:buNone/>
            </a:pPr>
            <a:r>
              <a:t/>
            </a:r>
            <a:endParaRPr/>
          </a:p>
        </p:txBody>
      </p:sp>
      <p:sp>
        <p:nvSpPr>
          <p:cNvPr id="204" name="Google Shape;204;p35"/>
          <p:cNvSpPr txBox="1"/>
          <p:nvPr/>
        </p:nvSpPr>
        <p:spPr>
          <a:xfrm>
            <a:off x="5957150" y="4842975"/>
            <a:ext cx="1525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Profit vs. Genre</a:t>
            </a:r>
            <a:endParaRPr/>
          </a:p>
        </p:txBody>
      </p:sp>
      <p:sp>
        <p:nvSpPr>
          <p:cNvPr id="205" name="Google Shape;205;p35"/>
          <p:cNvSpPr txBox="1"/>
          <p:nvPr>
            <p:ph type="title"/>
          </p:nvPr>
        </p:nvSpPr>
        <p:spPr>
          <a:xfrm>
            <a:off x="0" y="0"/>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Correlation Matrix Cont’d</a:t>
            </a:r>
            <a:endParaRPr b="0" sz="14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6"/>
          <p:cNvPicPr preferRelativeResize="0"/>
          <p:nvPr/>
        </p:nvPicPr>
        <p:blipFill>
          <a:blip r:embed="rId3">
            <a:alphaModFix/>
          </a:blip>
          <a:stretch>
            <a:fillRect/>
          </a:stretch>
        </p:blipFill>
        <p:spPr>
          <a:xfrm>
            <a:off x="242975" y="1115582"/>
            <a:ext cx="5424400" cy="924068"/>
          </a:xfrm>
          <a:prstGeom prst="rect">
            <a:avLst/>
          </a:prstGeom>
          <a:noFill/>
          <a:ln>
            <a:noFill/>
          </a:ln>
        </p:spPr>
      </p:pic>
      <p:sp>
        <p:nvSpPr>
          <p:cNvPr id="211" name="Google Shape;211;p36"/>
          <p:cNvSpPr txBox="1"/>
          <p:nvPr/>
        </p:nvSpPr>
        <p:spPr>
          <a:xfrm>
            <a:off x="326550" y="1986300"/>
            <a:ext cx="2980200" cy="149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US">
                <a:latin typeface="Georgia"/>
                <a:ea typeface="Georgia"/>
                <a:cs typeface="Georgia"/>
                <a:sym typeface="Georgia"/>
              </a:rPr>
              <a:t>Pick relevant and useful variables.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Then take all the variables into account.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The r-squared is 0.601</a:t>
            </a:r>
            <a:endParaRPr>
              <a:latin typeface="Georgia"/>
              <a:ea typeface="Georgia"/>
              <a:cs typeface="Georgia"/>
              <a:sym typeface="Georgia"/>
            </a:endParaRPr>
          </a:p>
        </p:txBody>
      </p:sp>
      <p:sp>
        <p:nvSpPr>
          <p:cNvPr id="212" name="Google Shape;212;p36"/>
          <p:cNvSpPr txBox="1"/>
          <p:nvPr/>
        </p:nvSpPr>
        <p:spPr>
          <a:xfrm>
            <a:off x="5190900" y="4238625"/>
            <a:ext cx="3081300" cy="120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US">
                <a:latin typeface="Georgia"/>
                <a:ea typeface="Georgia"/>
                <a:cs typeface="Georgia"/>
                <a:sym typeface="Georgia"/>
              </a:rPr>
              <a:t>The model </a:t>
            </a:r>
            <a:r>
              <a:rPr lang="en-US">
                <a:latin typeface="Georgia"/>
                <a:ea typeface="Georgia"/>
                <a:cs typeface="Georgia"/>
                <a:sym typeface="Georgia"/>
              </a:rPr>
              <a:t>can be improved by adding some polynomials</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US">
                <a:latin typeface="Georgia"/>
                <a:ea typeface="Georgia"/>
                <a:cs typeface="Georgia"/>
                <a:sym typeface="Georgia"/>
              </a:rPr>
              <a:t>The amount of predictors becomes increasingly large</a:t>
            </a:r>
            <a:endParaRPr>
              <a:latin typeface="Georgia"/>
              <a:ea typeface="Georgia"/>
              <a:cs typeface="Georgia"/>
              <a:sym typeface="Georgia"/>
            </a:endParaRPr>
          </a:p>
        </p:txBody>
      </p:sp>
      <p:pic>
        <p:nvPicPr>
          <p:cNvPr id="213" name="Google Shape;213;p36"/>
          <p:cNvPicPr preferRelativeResize="0"/>
          <p:nvPr/>
        </p:nvPicPr>
        <p:blipFill>
          <a:blip r:embed="rId4">
            <a:alphaModFix/>
          </a:blip>
          <a:stretch>
            <a:fillRect/>
          </a:stretch>
        </p:blipFill>
        <p:spPr>
          <a:xfrm>
            <a:off x="3582975" y="3330197"/>
            <a:ext cx="5475299" cy="743253"/>
          </a:xfrm>
          <a:prstGeom prst="rect">
            <a:avLst/>
          </a:prstGeom>
          <a:noFill/>
          <a:ln>
            <a:noFill/>
          </a:ln>
        </p:spPr>
      </p:pic>
      <p:sp>
        <p:nvSpPr>
          <p:cNvPr id="214" name="Google Shape;214;p36"/>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Linear Regression</a:t>
            </a:r>
            <a:endParaRPr b="0" sz="14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7"/>
          <p:cNvPicPr preferRelativeResize="0"/>
          <p:nvPr/>
        </p:nvPicPr>
        <p:blipFill>
          <a:blip r:embed="rId3">
            <a:alphaModFix/>
          </a:blip>
          <a:stretch>
            <a:fillRect/>
          </a:stretch>
        </p:blipFill>
        <p:spPr>
          <a:xfrm>
            <a:off x="500043" y="989463"/>
            <a:ext cx="3240994" cy="2104049"/>
          </a:xfrm>
          <a:prstGeom prst="rect">
            <a:avLst/>
          </a:prstGeom>
          <a:noFill/>
          <a:ln>
            <a:noFill/>
          </a:ln>
        </p:spPr>
      </p:pic>
      <p:pic>
        <p:nvPicPr>
          <p:cNvPr id="220" name="Google Shape;220;p37"/>
          <p:cNvPicPr preferRelativeResize="0"/>
          <p:nvPr/>
        </p:nvPicPr>
        <p:blipFill>
          <a:blip r:embed="rId4">
            <a:alphaModFix/>
          </a:blip>
          <a:stretch>
            <a:fillRect/>
          </a:stretch>
        </p:blipFill>
        <p:spPr>
          <a:xfrm>
            <a:off x="4572000" y="610962"/>
            <a:ext cx="3682064" cy="2381800"/>
          </a:xfrm>
          <a:prstGeom prst="rect">
            <a:avLst/>
          </a:prstGeom>
          <a:noFill/>
          <a:ln>
            <a:noFill/>
          </a:ln>
        </p:spPr>
      </p:pic>
      <p:pic>
        <p:nvPicPr>
          <p:cNvPr id="221" name="Google Shape;221;p37"/>
          <p:cNvPicPr preferRelativeResize="0"/>
          <p:nvPr/>
        </p:nvPicPr>
        <p:blipFill>
          <a:blip r:embed="rId5">
            <a:alphaModFix/>
          </a:blip>
          <a:stretch>
            <a:fillRect/>
          </a:stretch>
        </p:blipFill>
        <p:spPr>
          <a:xfrm>
            <a:off x="428850" y="3325242"/>
            <a:ext cx="3383375" cy="2144882"/>
          </a:xfrm>
          <a:prstGeom prst="rect">
            <a:avLst/>
          </a:prstGeom>
          <a:noFill/>
          <a:ln>
            <a:noFill/>
          </a:ln>
        </p:spPr>
      </p:pic>
      <p:pic>
        <p:nvPicPr>
          <p:cNvPr id="222" name="Google Shape;222;p37"/>
          <p:cNvPicPr preferRelativeResize="0"/>
          <p:nvPr/>
        </p:nvPicPr>
        <p:blipFill>
          <a:blip r:embed="rId6">
            <a:alphaModFix/>
          </a:blip>
          <a:stretch>
            <a:fillRect/>
          </a:stretch>
        </p:blipFill>
        <p:spPr>
          <a:xfrm>
            <a:off x="4716137" y="3209366"/>
            <a:ext cx="3537949" cy="2200196"/>
          </a:xfrm>
          <a:prstGeom prst="rect">
            <a:avLst/>
          </a:prstGeom>
          <a:noFill/>
          <a:ln>
            <a:noFill/>
          </a:ln>
        </p:spPr>
      </p:pic>
      <p:sp>
        <p:nvSpPr>
          <p:cNvPr id="223" name="Google Shape;223;p37"/>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Feature Selection</a:t>
            </a:r>
            <a:endParaRPr b="0" sz="14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idx="1" type="body"/>
          </p:nvPr>
        </p:nvSpPr>
        <p:spPr>
          <a:xfrm>
            <a:off x="699300" y="3097747"/>
            <a:ext cx="7745400" cy="2082900"/>
          </a:xfrm>
          <a:prstGeom prst="rect">
            <a:avLst/>
          </a:prstGeom>
        </p:spPr>
        <p:txBody>
          <a:bodyPr anchorCtr="0" anchor="t" bIns="45700" lIns="91425" spcFirstLastPara="1" rIns="91425" wrap="square" tIns="45700">
            <a:noAutofit/>
          </a:bodyPr>
          <a:lstStyle/>
          <a:p>
            <a:pPr indent="-330200" lvl="0" marL="457200" rtl="0" algn="l">
              <a:spcBef>
                <a:spcPts val="480"/>
              </a:spcBef>
              <a:spcAft>
                <a:spcPts val="0"/>
              </a:spcAft>
              <a:buSzPts val="1600"/>
              <a:buFont typeface="Georgia"/>
              <a:buChar char="➢"/>
            </a:pPr>
            <a:r>
              <a:rPr lang="en-US" sz="1600">
                <a:solidFill>
                  <a:srgbClr val="000000"/>
                </a:solidFill>
                <a:latin typeface="Georgia"/>
                <a:ea typeface="Georgia"/>
                <a:cs typeface="Georgia"/>
                <a:sym typeface="Georgia"/>
              </a:rPr>
              <a:t>Originally, we have 39 features as predictors, and the r-square is 0.601. To achieve a higher r-square of 0.653, we may have around 60 features</a:t>
            </a:r>
            <a:endParaRPr sz="1600">
              <a:solidFill>
                <a:srgbClr val="000000"/>
              </a:solidFill>
              <a:latin typeface="Georgia"/>
              <a:ea typeface="Georgia"/>
              <a:cs typeface="Georgia"/>
              <a:sym typeface="Georgia"/>
            </a:endParaRPr>
          </a:p>
          <a:p>
            <a:pPr indent="-330200" lvl="0" marL="457200" rtl="0" algn="l">
              <a:spcBef>
                <a:spcPts val="0"/>
              </a:spcBef>
              <a:spcAft>
                <a:spcPts val="0"/>
              </a:spcAft>
              <a:buSzPts val="1600"/>
              <a:buFont typeface="Georgia"/>
              <a:buChar char="➢"/>
            </a:pPr>
            <a:r>
              <a:rPr lang="en-US" sz="1600">
                <a:solidFill>
                  <a:srgbClr val="000000"/>
                </a:solidFill>
                <a:latin typeface="Georgia"/>
                <a:ea typeface="Georgia"/>
                <a:cs typeface="Georgia"/>
                <a:sym typeface="Georgia"/>
              </a:rPr>
              <a:t>With feature selection, we reduce the amount of predictors to 7: </a:t>
            </a:r>
            <a:r>
              <a:rPr lang="en-US" sz="1600">
                <a:solidFill>
                  <a:srgbClr val="000000"/>
                </a:solidFill>
                <a:latin typeface="Georgia"/>
                <a:ea typeface="Georgia"/>
                <a:cs typeface="Georgia"/>
                <a:sym typeface="Georgia"/>
              </a:rPr>
              <a:t>(budget, vote, May, June, December, genre Animation, and genre family)</a:t>
            </a:r>
            <a:endParaRPr sz="1600">
              <a:solidFill>
                <a:srgbClr val="000000"/>
              </a:solidFill>
              <a:latin typeface="Georgia"/>
              <a:ea typeface="Georgia"/>
              <a:cs typeface="Georgia"/>
              <a:sym typeface="Georgia"/>
            </a:endParaRPr>
          </a:p>
          <a:p>
            <a:pPr indent="-330200" lvl="0" marL="457200" rtl="0" algn="l">
              <a:spcBef>
                <a:spcPts val="0"/>
              </a:spcBef>
              <a:spcAft>
                <a:spcPts val="0"/>
              </a:spcAft>
              <a:buSzPts val="1600"/>
              <a:buFont typeface="Georgia"/>
              <a:buChar char="➢"/>
            </a:pPr>
            <a:r>
              <a:rPr lang="en-US" sz="1600">
                <a:solidFill>
                  <a:srgbClr val="000000"/>
                </a:solidFill>
                <a:latin typeface="Georgia"/>
                <a:ea typeface="Georgia"/>
                <a:cs typeface="Georgia"/>
                <a:sym typeface="Georgia"/>
              </a:rPr>
              <a:t>The new r-square value is 0.591, pretty close to 0.601</a:t>
            </a:r>
            <a:endParaRPr sz="1600">
              <a:solidFill>
                <a:srgbClr val="000000"/>
              </a:solidFill>
              <a:latin typeface="Georgia"/>
              <a:ea typeface="Georgia"/>
              <a:cs typeface="Georgia"/>
              <a:sym typeface="Georgia"/>
            </a:endParaRPr>
          </a:p>
        </p:txBody>
      </p:sp>
      <p:sp>
        <p:nvSpPr>
          <p:cNvPr id="229" name="Google Shape;229;p38"/>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Linear Regression w/ Feature Selection</a:t>
            </a:r>
            <a:endParaRPr b="0" sz="1400">
              <a:solidFill>
                <a:srgbClr val="000000"/>
              </a:solidFill>
            </a:endParaRPr>
          </a:p>
        </p:txBody>
      </p:sp>
      <p:pic>
        <p:nvPicPr>
          <p:cNvPr id="230" name="Google Shape;230;p38"/>
          <p:cNvPicPr preferRelativeResize="0"/>
          <p:nvPr/>
        </p:nvPicPr>
        <p:blipFill>
          <a:blip r:embed="rId3">
            <a:alphaModFix/>
          </a:blip>
          <a:stretch>
            <a:fillRect/>
          </a:stretch>
        </p:blipFill>
        <p:spPr>
          <a:xfrm>
            <a:off x="745688" y="1567250"/>
            <a:ext cx="7652624" cy="1090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9"/>
          <p:cNvSpPr txBox="1"/>
          <p:nvPr>
            <p:ph idx="1" type="body"/>
          </p:nvPr>
        </p:nvSpPr>
        <p:spPr>
          <a:xfrm>
            <a:off x="492250" y="1420238"/>
            <a:ext cx="3633600" cy="1436400"/>
          </a:xfrm>
          <a:prstGeom prst="rect">
            <a:avLst/>
          </a:prstGeom>
        </p:spPr>
        <p:txBody>
          <a:bodyPr anchorCtr="0" anchor="t" bIns="45700" lIns="91425" spcFirstLastPara="1" rIns="91425" wrap="square" tIns="45700">
            <a:noAutofit/>
          </a:bodyPr>
          <a:lstStyle/>
          <a:p>
            <a:pPr indent="-330200" lvl="0" marL="457200" rtl="0" algn="l">
              <a:lnSpc>
                <a:spcPct val="150000"/>
              </a:lnSpc>
              <a:spcBef>
                <a:spcPts val="480"/>
              </a:spcBef>
              <a:spcAft>
                <a:spcPts val="0"/>
              </a:spcAft>
              <a:buClr>
                <a:schemeClr val="dk1"/>
              </a:buClr>
              <a:buSzPts val="1600"/>
              <a:buFont typeface="Georgia"/>
              <a:buChar char="➢"/>
            </a:pPr>
            <a:r>
              <a:rPr lang="en-US" sz="1600">
                <a:solidFill>
                  <a:schemeClr val="dk1"/>
                </a:solidFill>
                <a:latin typeface="Georgia"/>
                <a:ea typeface="Georgia"/>
                <a:cs typeface="Georgia"/>
                <a:sym typeface="Georgia"/>
              </a:rPr>
              <a:t>Ridge Regression</a:t>
            </a:r>
            <a:endParaRPr sz="1600">
              <a:solidFill>
                <a:schemeClr val="dk1"/>
              </a:solidFill>
              <a:latin typeface="Georgia"/>
              <a:ea typeface="Georgia"/>
              <a:cs typeface="Georgia"/>
              <a:sym typeface="Georgia"/>
            </a:endParaRPr>
          </a:p>
          <a:p>
            <a:pPr indent="-330200" lvl="1" marL="914400" rtl="0" algn="l">
              <a:lnSpc>
                <a:spcPct val="150000"/>
              </a:lnSpc>
              <a:spcBef>
                <a:spcPts val="0"/>
              </a:spcBef>
              <a:spcAft>
                <a:spcPts val="0"/>
              </a:spcAft>
              <a:buClr>
                <a:schemeClr val="dk1"/>
              </a:buClr>
              <a:buSzPts val="1600"/>
              <a:buFont typeface="Georgia"/>
              <a:buChar char="○"/>
            </a:pPr>
            <a:r>
              <a:rPr lang="en-US" sz="1600">
                <a:solidFill>
                  <a:schemeClr val="dk1"/>
                </a:solidFill>
                <a:latin typeface="Georgia"/>
                <a:ea typeface="Georgia"/>
                <a:cs typeface="Georgia"/>
                <a:sym typeface="Georgia"/>
              </a:rPr>
              <a:t>best lambda: 0.0398</a:t>
            </a:r>
            <a:endParaRPr sz="1600">
              <a:solidFill>
                <a:schemeClr val="dk1"/>
              </a:solidFill>
              <a:latin typeface="Georgia"/>
              <a:ea typeface="Georgia"/>
              <a:cs typeface="Georgia"/>
              <a:sym typeface="Georgia"/>
            </a:endParaRPr>
          </a:p>
          <a:p>
            <a:pPr indent="-330200" lvl="1" marL="914400" rtl="0" algn="l">
              <a:lnSpc>
                <a:spcPct val="150000"/>
              </a:lnSpc>
              <a:spcBef>
                <a:spcPts val="0"/>
              </a:spcBef>
              <a:spcAft>
                <a:spcPts val="0"/>
              </a:spcAft>
              <a:buClr>
                <a:schemeClr val="dk1"/>
              </a:buClr>
              <a:buSzPts val="1600"/>
              <a:buFont typeface="Georgia"/>
              <a:buChar char="○"/>
            </a:pPr>
            <a:r>
              <a:rPr lang="en-US" sz="1600">
                <a:solidFill>
                  <a:schemeClr val="dk1"/>
                </a:solidFill>
                <a:latin typeface="Georgia"/>
                <a:ea typeface="Georgia"/>
                <a:cs typeface="Georgia"/>
                <a:sym typeface="Georgia"/>
              </a:rPr>
              <a:t>the new r-square: 0.604</a:t>
            </a:r>
            <a:endParaRPr/>
          </a:p>
        </p:txBody>
      </p:sp>
      <p:sp>
        <p:nvSpPr>
          <p:cNvPr id="236" name="Google Shape;236;p39"/>
          <p:cNvSpPr txBox="1"/>
          <p:nvPr>
            <p:ph type="title"/>
          </p:nvPr>
        </p:nvSpPr>
        <p:spPr>
          <a:xfrm>
            <a:off x="-10" y="5960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chemeClr val="dk1"/>
                </a:solidFill>
              </a:rPr>
              <a:t>Profit</a:t>
            </a:r>
            <a:endParaRPr>
              <a:solidFill>
                <a:schemeClr val="dk1"/>
              </a:solidFill>
            </a:endParaRPr>
          </a:p>
          <a:p>
            <a:pPr indent="0" lvl="0" marL="0" rtl="0" algn="l">
              <a:spcBef>
                <a:spcPts val="0"/>
              </a:spcBef>
              <a:spcAft>
                <a:spcPts val="0"/>
              </a:spcAft>
              <a:buClr>
                <a:schemeClr val="dk1"/>
              </a:buClr>
              <a:buFont typeface="Arial"/>
              <a:buNone/>
            </a:pPr>
            <a:r>
              <a:rPr b="0" lang="en-US" sz="1400">
                <a:solidFill>
                  <a:schemeClr val="dk1"/>
                </a:solidFill>
              </a:rPr>
              <a:t>Ridge Regression</a:t>
            </a:r>
            <a:endParaRPr/>
          </a:p>
        </p:txBody>
      </p:sp>
      <p:pic>
        <p:nvPicPr>
          <p:cNvPr id="237" name="Google Shape;237;p39"/>
          <p:cNvPicPr preferRelativeResize="0"/>
          <p:nvPr/>
        </p:nvPicPr>
        <p:blipFill>
          <a:blip r:embed="rId3">
            <a:alphaModFix/>
          </a:blip>
          <a:stretch>
            <a:fillRect/>
          </a:stretch>
        </p:blipFill>
        <p:spPr>
          <a:xfrm>
            <a:off x="574750" y="2856650"/>
            <a:ext cx="3923449" cy="2363926"/>
          </a:xfrm>
          <a:prstGeom prst="rect">
            <a:avLst/>
          </a:prstGeom>
          <a:noFill/>
          <a:ln>
            <a:noFill/>
          </a:ln>
        </p:spPr>
      </p:pic>
      <p:pic>
        <p:nvPicPr>
          <p:cNvPr id="238" name="Google Shape;238;p39"/>
          <p:cNvPicPr preferRelativeResize="0"/>
          <p:nvPr/>
        </p:nvPicPr>
        <p:blipFill>
          <a:blip r:embed="rId4">
            <a:alphaModFix/>
          </a:blip>
          <a:stretch>
            <a:fillRect/>
          </a:stretch>
        </p:blipFill>
        <p:spPr>
          <a:xfrm>
            <a:off x="4250424" y="1721556"/>
            <a:ext cx="4341001" cy="28362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0"/>
          <p:cNvSpPr txBox="1"/>
          <p:nvPr>
            <p:ph idx="1" type="body"/>
          </p:nvPr>
        </p:nvSpPr>
        <p:spPr>
          <a:xfrm>
            <a:off x="0" y="795550"/>
            <a:ext cx="4135500" cy="2703600"/>
          </a:xfrm>
          <a:prstGeom prst="rect">
            <a:avLst/>
          </a:prstGeom>
        </p:spPr>
        <p:txBody>
          <a:bodyPr anchorCtr="0" anchor="t" bIns="45700" lIns="91425" spcFirstLastPara="1" rIns="91425" wrap="square" tIns="45700">
            <a:noAutofit/>
          </a:bodyPr>
          <a:lstStyle/>
          <a:p>
            <a:pPr indent="0" lvl="0" marL="0" rtl="0" algn="l">
              <a:lnSpc>
                <a:spcPct val="150000"/>
              </a:lnSpc>
              <a:spcBef>
                <a:spcPts val="480"/>
              </a:spcBef>
              <a:spcAft>
                <a:spcPts val="0"/>
              </a:spcAft>
              <a:buNone/>
            </a:pPr>
            <a:r>
              <a:t/>
            </a:r>
            <a:endParaRPr sz="1600">
              <a:solidFill>
                <a:srgbClr val="000000"/>
              </a:solidFill>
              <a:latin typeface="Georgia"/>
              <a:ea typeface="Georgia"/>
              <a:cs typeface="Georgia"/>
              <a:sym typeface="Georgia"/>
            </a:endParaRPr>
          </a:p>
          <a:p>
            <a:pPr indent="-330200" lvl="0" marL="457200" rtl="0" algn="l">
              <a:lnSpc>
                <a:spcPct val="150000"/>
              </a:lnSpc>
              <a:spcBef>
                <a:spcPts val="480"/>
              </a:spcBef>
              <a:spcAft>
                <a:spcPts val="0"/>
              </a:spcAft>
              <a:buSzPts val="1600"/>
              <a:buFont typeface="Georgia"/>
              <a:buChar char="➢"/>
            </a:pPr>
            <a:r>
              <a:rPr lang="en-US" sz="1600">
                <a:solidFill>
                  <a:srgbClr val="000000"/>
                </a:solidFill>
                <a:latin typeface="Georgia"/>
                <a:ea typeface="Georgia"/>
                <a:cs typeface="Georgia"/>
                <a:sym typeface="Georgia"/>
              </a:rPr>
              <a:t>Lasso Regression</a:t>
            </a:r>
            <a:endParaRPr sz="1600">
              <a:solidFill>
                <a:srgbClr val="000000"/>
              </a:solidFill>
              <a:latin typeface="Georgia"/>
              <a:ea typeface="Georgia"/>
              <a:cs typeface="Georgia"/>
              <a:sym typeface="Georgia"/>
            </a:endParaRPr>
          </a:p>
          <a:p>
            <a:pPr indent="-330200" lvl="1" marL="914400" rtl="0" algn="l">
              <a:lnSpc>
                <a:spcPct val="150000"/>
              </a:lnSpc>
              <a:spcBef>
                <a:spcPts val="0"/>
              </a:spcBef>
              <a:spcAft>
                <a:spcPts val="0"/>
              </a:spcAft>
              <a:buSzPts val="1600"/>
              <a:buFont typeface="Georgia"/>
              <a:buChar char="○"/>
            </a:pPr>
            <a:r>
              <a:rPr lang="en-US" sz="1600">
                <a:solidFill>
                  <a:srgbClr val="000000"/>
                </a:solidFill>
                <a:latin typeface="Georgia"/>
                <a:ea typeface="Georgia"/>
                <a:cs typeface="Georgia"/>
                <a:sym typeface="Georgia"/>
              </a:rPr>
              <a:t>best lambda: 0.00501</a:t>
            </a:r>
            <a:endParaRPr sz="1600">
              <a:solidFill>
                <a:srgbClr val="000000"/>
              </a:solidFill>
              <a:latin typeface="Georgia"/>
              <a:ea typeface="Georgia"/>
              <a:cs typeface="Georgia"/>
              <a:sym typeface="Georgia"/>
            </a:endParaRPr>
          </a:p>
          <a:p>
            <a:pPr indent="-330200" lvl="1" marL="914400" rtl="0" algn="l">
              <a:lnSpc>
                <a:spcPct val="150000"/>
              </a:lnSpc>
              <a:spcBef>
                <a:spcPts val="0"/>
              </a:spcBef>
              <a:spcAft>
                <a:spcPts val="0"/>
              </a:spcAft>
              <a:buSzPts val="1600"/>
              <a:buFont typeface="Georgia"/>
              <a:buChar char="○"/>
            </a:pPr>
            <a:r>
              <a:rPr lang="en-US" sz="1600">
                <a:solidFill>
                  <a:srgbClr val="000000"/>
                </a:solidFill>
                <a:latin typeface="Georgia"/>
                <a:ea typeface="Georgia"/>
                <a:cs typeface="Georgia"/>
                <a:sym typeface="Georgia"/>
              </a:rPr>
              <a:t>the new r-square: 0.604</a:t>
            </a:r>
            <a:endParaRPr sz="1600">
              <a:solidFill>
                <a:srgbClr val="000000"/>
              </a:solidFill>
              <a:latin typeface="Georgia"/>
              <a:ea typeface="Georgia"/>
              <a:cs typeface="Georgia"/>
              <a:sym typeface="Georgia"/>
            </a:endParaRPr>
          </a:p>
          <a:p>
            <a:pPr indent="-330200" lvl="1" marL="914400" rtl="0" algn="l">
              <a:lnSpc>
                <a:spcPct val="150000"/>
              </a:lnSpc>
              <a:spcBef>
                <a:spcPts val="0"/>
              </a:spcBef>
              <a:spcAft>
                <a:spcPts val="0"/>
              </a:spcAft>
              <a:buSzPts val="1600"/>
              <a:buFont typeface="Georgia"/>
              <a:buChar char="○"/>
            </a:pPr>
            <a:r>
              <a:rPr lang="en-US" sz="1600">
                <a:solidFill>
                  <a:srgbClr val="000000"/>
                </a:solidFill>
                <a:latin typeface="Georgia"/>
                <a:ea typeface="Georgia"/>
                <a:cs typeface="Georgia"/>
                <a:sym typeface="Georgia"/>
              </a:rPr>
              <a:t>29 of the coefficients become zero</a:t>
            </a:r>
            <a:endParaRPr sz="1600">
              <a:solidFill>
                <a:srgbClr val="000000"/>
              </a:solidFill>
              <a:latin typeface="Georgia"/>
              <a:ea typeface="Georgia"/>
              <a:cs typeface="Georgia"/>
              <a:sym typeface="Georgia"/>
            </a:endParaRPr>
          </a:p>
          <a:p>
            <a:pPr indent="0" lvl="0" marL="0" rtl="0" algn="l">
              <a:lnSpc>
                <a:spcPct val="150000"/>
              </a:lnSpc>
              <a:spcBef>
                <a:spcPts val="480"/>
              </a:spcBef>
              <a:spcAft>
                <a:spcPts val="0"/>
              </a:spcAft>
              <a:buNone/>
            </a:pPr>
            <a:r>
              <a:t/>
            </a:r>
            <a:endParaRPr sz="1800"/>
          </a:p>
        </p:txBody>
      </p:sp>
      <p:sp>
        <p:nvSpPr>
          <p:cNvPr id="244" name="Google Shape;244;p40"/>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Lasso Regression</a:t>
            </a:r>
            <a:endParaRPr b="0" sz="1400">
              <a:solidFill>
                <a:srgbClr val="000000"/>
              </a:solidFill>
            </a:endParaRPr>
          </a:p>
        </p:txBody>
      </p:sp>
      <p:pic>
        <p:nvPicPr>
          <p:cNvPr id="245" name="Google Shape;245;p40"/>
          <p:cNvPicPr preferRelativeResize="0"/>
          <p:nvPr/>
        </p:nvPicPr>
        <p:blipFill>
          <a:blip r:embed="rId3">
            <a:alphaModFix/>
          </a:blip>
          <a:stretch>
            <a:fillRect/>
          </a:stretch>
        </p:blipFill>
        <p:spPr>
          <a:xfrm>
            <a:off x="4025150" y="185938"/>
            <a:ext cx="4135501" cy="2589236"/>
          </a:xfrm>
          <a:prstGeom prst="rect">
            <a:avLst/>
          </a:prstGeom>
          <a:noFill/>
          <a:ln>
            <a:noFill/>
          </a:ln>
        </p:spPr>
      </p:pic>
      <p:pic>
        <p:nvPicPr>
          <p:cNvPr id="246" name="Google Shape;246;p40"/>
          <p:cNvPicPr preferRelativeResize="0"/>
          <p:nvPr/>
        </p:nvPicPr>
        <p:blipFill>
          <a:blip r:embed="rId4">
            <a:alphaModFix/>
          </a:blip>
          <a:stretch>
            <a:fillRect/>
          </a:stretch>
        </p:blipFill>
        <p:spPr>
          <a:xfrm>
            <a:off x="242416" y="3191224"/>
            <a:ext cx="4329583" cy="1601675"/>
          </a:xfrm>
          <a:prstGeom prst="rect">
            <a:avLst/>
          </a:prstGeom>
          <a:noFill/>
          <a:ln>
            <a:noFill/>
          </a:ln>
        </p:spPr>
      </p:pic>
      <p:pic>
        <p:nvPicPr>
          <p:cNvPr id="247" name="Google Shape;247;p40"/>
          <p:cNvPicPr preferRelativeResize="0"/>
          <p:nvPr/>
        </p:nvPicPr>
        <p:blipFill>
          <a:blip r:embed="rId5">
            <a:alphaModFix/>
          </a:blip>
          <a:stretch>
            <a:fillRect/>
          </a:stretch>
        </p:blipFill>
        <p:spPr>
          <a:xfrm>
            <a:off x="4754630" y="2773550"/>
            <a:ext cx="3850619" cy="243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41"/>
          <p:cNvPicPr preferRelativeResize="0"/>
          <p:nvPr/>
        </p:nvPicPr>
        <p:blipFill>
          <a:blip r:embed="rId3">
            <a:alphaModFix/>
          </a:blip>
          <a:stretch>
            <a:fillRect/>
          </a:stretch>
        </p:blipFill>
        <p:spPr>
          <a:xfrm>
            <a:off x="111675" y="1772475"/>
            <a:ext cx="3724574" cy="2966499"/>
          </a:xfrm>
          <a:prstGeom prst="rect">
            <a:avLst/>
          </a:prstGeom>
          <a:noFill/>
          <a:ln>
            <a:noFill/>
          </a:ln>
        </p:spPr>
      </p:pic>
      <p:pic>
        <p:nvPicPr>
          <p:cNvPr id="253" name="Google Shape;253;p41"/>
          <p:cNvPicPr preferRelativeResize="0"/>
          <p:nvPr/>
        </p:nvPicPr>
        <p:blipFill>
          <a:blip r:embed="rId4">
            <a:alphaModFix/>
          </a:blip>
          <a:stretch>
            <a:fillRect/>
          </a:stretch>
        </p:blipFill>
        <p:spPr>
          <a:xfrm>
            <a:off x="4022675" y="2377200"/>
            <a:ext cx="5121326" cy="1731700"/>
          </a:xfrm>
          <a:prstGeom prst="rect">
            <a:avLst/>
          </a:prstGeom>
          <a:noFill/>
          <a:ln>
            <a:noFill/>
          </a:ln>
        </p:spPr>
      </p:pic>
      <p:sp>
        <p:nvSpPr>
          <p:cNvPr id="254" name="Google Shape;254;p41"/>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Random Forest</a:t>
            </a:r>
            <a:r>
              <a:rPr b="0" lang="en-US" sz="1400">
                <a:solidFill>
                  <a:srgbClr val="000000"/>
                </a:solidFill>
              </a:rPr>
              <a:t> Regression</a:t>
            </a:r>
            <a:endParaRPr b="0" sz="14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2"/>
          <p:cNvSpPr txBox="1"/>
          <p:nvPr>
            <p:ph idx="1" type="body"/>
          </p:nvPr>
        </p:nvSpPr>
        <p:spPr>
          <a:xfrm>
            <a:off x="4789948" y="1719600"/>
            <a:ext cx="3451200" cy="3170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b="1" lang="en-US" sz="1600">
                <a:solidFill>
                  <a:srgbClr val="000000"/>
                </a:solidFill>
                <a:latin typeface="Georgia"/>
                <a:ea typeface="Georgia"/>
                <a:cs typeface="Georgia"/>
                <a:sym typeface="Georgia"/>
              </a:rPr>
              <a:t>Variable Importance</a:t>
            </a:r>
            <a:endParaRPr b="1"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From high to low:</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Vote</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popularity</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budget</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genre</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runtime</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score</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company</a:t>
            </a:r>
            <a:endParaRPr sz="1600">
              <a:solidFill>
                <a:srgbClr val="000000"/>
              </a:solidFill>
              <a:latin typeface="Georgia"/>
              <a:ea typeface="Georgia"/>
              <a:cs typeface="Georgia"/>
              <a:sym typeface="Georgia"/>
            </a:endParaRPr>
          </a:p>
          <a:p>
            <a:pPr indent="0" lvl="0" marL="0" rtl="0" algn="l">
              <a:spcBef>
                <a:spcPts val="480"/>
              </a:spcBef>
              <a:spcAft>
                <a:spcPts val="0"/>
              </a:spcAft>
              <a:buNone/>
            </a:pPr>
            <a:r>
              <a:rPr lang="en-US" sz="1600">
                <a:solidFill>
                  <a:srgbClr val="000000"/>
                </a:solidFill>
                <a:latin typeface="Georgia"/>
                <a:ea typeface="Georgia"/>
                <a:cs typeface="Georgia"/>
                <a:sym typeface="Georgia"/>
              </a:rPr>
              <a:t>month</a:t>
            </a:r>
            <a:endParaRPr sz="1600">
              <a:solidFill>
                <a:srgbClr val="000000"/>
              </a:solidFill>
              <a:latin typeface="Georgia"/>
              <a:ea typeface="Georgia"/>
              <a:cs typeface="Georgia"/>
              <a:sym typeface="Georgia"/>
            </a:endParaRPr>
          </a:p>
        </p:txBody>
      </p:sp>
      <p:pic>
        <p:nvPicPr>
          <p:cNvPr id="260" name="Google Shape;260;p42"/>
          <p:cNvPicPr preferRelativeResize="0"/>
          <p:nvPr/>
        </p:nvPicPr>
        <p:blipFill>
          <a:blip r:embed="rId3">
            <a:alphaModFix/>
          </a:blip>
          <a:stretch>
            <a:fillRect/>
          </a:stretch>
        </p:blipFill>
        <p:spPr>
          <a:xfrm>
            <a:off x="688500" y="1503460"/>
            <a:ext cx="3451199" cy="3386540"/>
          </a:xfrm>
          <a:prstGeom prst="rect">
            <a:avLst/>
          </a:prstGeom>
          <a:noFill/>
          <a:ln>
            <a:noFill/>
          </a:ln>
        </p:spPr>
      </p:pic>
      <p:sp>
        <p:nvSpPr>
          <p:cNvPr id="261" name="Google Shape;261;p42"/>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Random Forest</a:t>
            </a:r>
            <a:r>
              <a:rPr b="0" lang="en-US" sz="1400">
                <a:solidFill>
                  <a:srgbClr val="000000"/>
                </a:solidFill>
              </a:rPr>
              <a:t> Regression</a:t>
            </a:r>
            <a:endParaRPr b="0" sz="1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92400" y="1417100"/>
            <a:ext cx="8359200" cy="3872700"/>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highlight>
                  <a:srgbClr val="FFFFFF"/>
                </a:highlight>
                <a:latin typeface="Georgia"/>
                <a:ea typeface="Georgia"/>
                <a:cs typeface="Georgia"/>
                <a:sym typeface="Georgia"/>
              </a:rPr>
              <a:t>The American film industry generated $43.4 billion in revenue last year, increasing in each of the past five years at an annualized rate of just 2.2%.</a:t>
            </a:r>
            <a:endParaRPr sz="2000">
              <a:solidFill>
                <a:srgbClr val="000000"/>
              </a:solidFill>
              <a:latin typeface="Georgia"/>
              <a:ea typeface="Georgia"/>
              <a:cs typeface="Georgia"/>
              <a:sym typeface="Georgia"/>
            </a:endParaRPr>
          </a:p>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According to the IBISWorld report, even with stagnant box office revenue, the industry’s revenue will continue to increase.</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Most films shown at the domestic box office make up less than a quarter of the revenue they generate.</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Clr>
                <a:srgbClr val="000000"/>
              </a:buClr>
              <a:buSzPts val="2000"/>
              <a:buFont typeface="Georgia"/>
              <a:buChar char="➢"/>
            </a:pPr>
            <a:r>
              <a:rPr lang="en-US" sz="2000">
                <a:solidFill>
                  <a:srgbClr val="000000"/>
                </a:solidFill>
                <a:latin typeface="Georgia"/>
                <a:ea typeface="Georgia"/>
                <a:cs typeface="Georgia"/>
                <a:sym typeface="Georgia"/>
              </a:rPr>
              <a:t>If box office predictions are more accurate, then studios and investors would save millions and appropriately allocate the necessary funds. </a:t>
            </a:r>
            <a:endParaRPr sz="2000">
              <a:solidFill>
                <a:srgbClr val="000000"/>
              </a:solidFill>
              <a:latin typeface="Georgia"/>
              <a:ea typeface="Georgia"/>
              <a:cs typeface="Georgia"/>
              <a:sym typeface="Georgia"/>
            </a:endParaRPr>
          </a:p>
        </p:txBody>
      </p:sp>
      <p:sp>
        <p:nvSpPr>
          <p:cNvPr id="79" name="Google Shape;79;p16"/>
          <p:cNvSpPr txBox="1"/>
          <p:nvPr>
            <p:ph type="title"/>
          </p:nvPr>
        </p:nvSpPr>
        <p:spPr>
          <a:xfrm>
            <a:off x="155700" y="210375"/>
            <a:ext cx="7347900" cy="811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Introduction</a:t>
            </a:r>
            <a:endParaRPr sz="36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3"/>
          <p:cNvSpPr txBox="1"/>
          <p:nvPr>
            <p:ph idx="1" type="body"/>
          </p:nvPr>
        </p:nvSpPr>
        <p:spPr>
          <a:xfrm>
            <a:off x="688500" y="1483675"/>
            <a:ext cx="3732300" cy="3170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sz="1800"/>
              <a:t>Frozen II (2019)</a:t>
            </a:r>
            <a:endParaRPr sz="1800"/>
          </a:p>
          <a:p>
            <a:pPr indent="-342900" lvl="1" marL="914400" rtl="0" algn="l">
              <a:spcBef>
                <a:spcPts val="440"/>
              </a:spcBef>
              <a:spcAft>
                <a:spcPts val="0"/>
              </a:spcAft>
              <a:buSzPts val="1800"/>
              <a:buChar char="○"/>
            </a:pPr>
            <a:r>
              <a:rPr lang="en-US" sz="1800"/>
              <a:t>Release in Nov.</a:t>
            </a:r>
            <a:endParaRPr sz="1800"/>
          </a:p>
          <a:p>
            <a:pPr indent="-342900" lvl="1" marL="914400" rtl="0" algn="l">
              <a:spcBef>
                <a:spcPts val="0"/>
              </a:spcBef>
              <a:spcAft>
                <a:spcPts val="0"/>
              </a:spcAft>
              <a:buSzPts val="1800"/>
              <a:buChar char="○"/>
            </a:pPr>
            <a:r>
              <a:rPr lang="en-US" sz="1800"/>
              <a:t>Carries a $33 million budget</a:t>
            </a:r>
            <a:endParaRPr sz="1800"/>
          </a:p>
          <a:p>
            <a:pPr indent="-342900" lvl="1" marL="914400" rtl="0" algn="l">
              <a:spcBef>
                <a:spcPts val="0"/>
              </a:spcBef>
              <a:spcAft>
                <a:spcPts val="0"/>
              </a:spcAft>
              <a:buSzPts val="1800"/>
              <a:buChar char="○"/>
            </a:pPr>
            <a:r>
              <a:rPr lang="en-US" sz="1800"/>
              <a:t>Animation</a:t>
            </a:r>
            <a:endParaRPr sz="1800"/>
          </a:p>
          <a:p>
            <a:pPr indent="-342900" lvl="1" marL="914400" rtl="0" algn="l">
              <a:spcBef>
                <a:spcPts val="0"/>
              </a:spcBef>
              <a:spcAft>
                <a:spcPts val="0"/>
              </a:spcAft>
              <a:buSzPts val="1800"/>
              <a:buChar char="○"/>
            </a:pPr>
            <a:r>
              <a:rPr lang="en-US" sz="1800"/>
              <a:t>Runtime 1h44min</a:t>
            </a:r>
            <a:endParaRPr sz="1800"/>
          </a:p>
          <a:p>
            <a:pPr indent="-342900" lvl="1" marL="914400" rtl="0" algn="l">
              <a:spcBef>
                <a:spcPts val="0"/>
              </a:spcBef>
              <a:spcAft>
                <a:spcPts val="0"/>
              </a:spcAft>
              <a:buSzPts val="1800"/>
              <a:buChar char="○"/>
            </a:pPr>
            <a:r>
              <a:rPr lang="en-US" sz="1800"/>
              <a:t>etc.</a:t>
            </a:r>
            <a:endParaRPr sz="1800"/>
          </a:p>
          <a:p>
            <a:pPr indent="0" lvl="0" marL="0" rtl="0" algn="l">
              <a:spcBef>
                <a:spcPts val="480"/>
              </a:spcBef>
              <a:spcAft>
                <a:spcPts val="0"/>
              </a:spcAft>
              <a:buNone/>
            </a:pPr>
            <a:r>
              <a:rPr lang="en-US" sz="1800"/>
              <a:t>The predict profit would be:</a:t>
            </a:r>
            <a:endParaRPr sz="1800"/>
          </a:p>
          <a:p>
            <a:pPr indent="0" lvl="0" marL="0" rtl="0" algn="l">
              <a:spcBef>
                <a:spcPts val="480"/>
              </a:spcBef>
              <a:spcAft>
                <a:spcPts val="0"/>
              </a:spcAft>
              <a:buNone/>
            </a:pPr>
            <a:r>
              <a:rPr lang="en-US" sz="1800"/>
              <a:t>	</a:t>
            </a:r>
            <a:r>
              <a:rPr b="1" lang="en-US" sz="1800">
                <a:solidFill>
                  <a:srgbClr val="000000"/>
                </a:solidFill>
                <a:latin typeface="Verdana"/>
                <a:ea typeface="Verdana"/>
                <a:cs typeface="Verdana"/>
                <a:sym typeface="Verdana"/>
              </a:rPr>
              <a:t>$521,197,933 -with RF</a:t>
            </a:r>
            <a:endParaRPr b="1" sz="1800">
              <a:solidFill>
                <a:srgbClr val="000000"/>
              </a:solidFill>
              <a:latin typeface="Verdana"/>
              <a:ea typeface="Verdana"/>
              <a:cs typeface="Verdana"/>
              <a:sym typeface="Verdana"/>
            </a:endParaRPr>
          </a:p>
          <a:p>
            <a:pPr indent="0" lvl="0" marL="0" rtl="0" algn="l">
              <a:spcBef>
                <a:spcPts val="480"/>
              </a:spcBef>
              <a:spcAft>
                <a:spcPts val="0"/>
              </a:spcAft>
              <a:buNone/>
            </a:pPr>
            <a:r>
              <a:rPr b="1" lang="en-US" sz="1800">
                <a:solidFill>
                  <a:srgbClr val="000000"/>
                </a:solidFill>
                <a:latin typeface="Verdana"/>
                <a:ea typeface="Verdana"/>
                <a:cs typeface="Verdana"/>
                <a:sym typeface="Verdana"/>
              </a:rPr>
              <a:t>	$590,351,271 -with LM</a:t>
            </a:r>
            <a:endParaRPr b="1" sz="1800">
              <a:solidFill>
                <a:srgbClr val="000000"/>
              </a:solidFill>
              <a:latin typeface="Verdana"/>
              <a:ea typeface="Verdana"/>
              <a:cs typeface="Verdana"/>
              <a:sym typeface="Verdana"/>
            </a:endParaRPr>
          </a:p>
          <a:p>
            <a:pPr indent="0" lvl="0" marL="139700" marR="139700" rtl="0" algn="r">
              <a:lnSpc>
                <a:spcPct val="115000"/>
              </a:lnSpc>
              <a:spcBef>
                <a:spcPts val="0"/>
              </a:spcBef>
              <a:spcAft>
                <a:spcPts val="0"/>
              </a:spcAft>
              <a:buNone/>
            </a:pPr>
            <a:r>
              <a:t/>
            </a:r>
            <a:endParaRPr b="1" sz="950">
              <a:solidFill>
                <a:srgbClr val="000000"/>
              </a:solidFill>
              <a:latin typeface="Verdana"/>
              <a:ea typeface="Verdana"/>
              <a:cs typeface="Verdana"/>
              <a:sym typeface="Verdana"/>
            </a:endParaRPr>
          </a:p>
          <a:p>
            <a:pPr indent="0" lvl="0" marL="0" rtl="0" algn="l">
              <a:spcBef>
                <a:spcPts val="480"/>
              </a:spcBef>
              <a:spcAft>
                <a:spcPts val="0"/>
              </a:spcAft>
              <a:buNone/>
            </a:pPr>
            <a:r>
              <a:t/>
            </a:r>
            <a:endParaRPr sz="1800">
              <a:solidFill>
                <a:srgbClr val="000000"/>
              </a:solidFill>
            </a:endParaRPr>
          </a:p>
          <a:p>
            <a:pPr indent="0" lvl="0" marL="0" rtl="0" algn="l">
              <a:spcBef>
                <a:spcPts val="480"/>
              </a:spcBef>
              <a:spcAft>
                <a:spcPts val="0"/>
              </a:spcAft>
              <a:buNone/>
            </a:pPr>
            <a:r>
              <a:t/>
            </a:r>
            <a:endParaRPr sz="1800" u="sng">
              <a:solidFill>
                <a:srgbClr val="000000"/>
              </a:solidFill>
            </a:endParaRPr>
          </a:p>
          <a:p>
            <a:pPr indent="0" lvl="0" marL="0" rtl="0" algn="l">
              <a:spcBef>
                <a:spcPts val="480"/>
              </a:spcBef>
              <a:spcAft>
                <a:spcPts val="0"/>
              </a:spcAft>
              <a:buNone/>
            </a:pPr>
            <a:r>
              <a:rPr lang="en-US" sz="1800" u="sng">
                <a:solidFill>
                  <a:srgbClr val="000000"/>
                </a:solidFill>
              </a:rPr>
              <a:t> </a:t>
            </a:r>
            <a:endParaRPr sz="1800" u="sng">
              <a:solidFill>
                <a:srgbClr val="000000"/>
              </a:solidFill>
            </a:endParaRPr>
          </a:p>
        </p:txBody>
      </p:sp>
      <p:pic>
        <p:nvPicPr>
          <p:cNvPr id="267" name="Google Shape;267;p43"/>
          <p:cNvPicPr preferRelativeResize="0"/>
          <p:nvPr/>
        </p:nvPicPr>
        <p:blipFill>
          <a:blip r:embed="rId3">
            <a:alphaModFix/>
          </a:blip>
          <a:stretch>
            <a:fillRect/>
          </a:stretch>
        </p:blipFill>
        <p:spPr>
          <a:xfrm>
            <a:off x="5639450" y="1408675"/>
            <a:ext cx="2282200" cy="3386075"/>
          </a:xfrm>
          <a:prstGeom prst="rect">
            <a:avLst/>
          </a:prstGeom>
          <a:noFill/>
          <a:ln>
            <a:noFill/>
          </a:ln>
        </p:spPr>
      </p:pic>
      <p:sp>
        <p:nvSpPr>
          <p:cNvPr id="268" name="Google Shape;268;p43"/>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Profit</a:t>
            </a:r>
            <a:endParaRPr>
              <a:solidFill>
                <a:srgbClr val="000000"/>
              </a:solidFill>
            </a:endParaRPr>
          </a:p>
          <a:p>
            <a:pPr indent="0" lvl="0" marL="0" rtl="0" algn="l">
              <a:spcBef>
                <a:spcPts val="0"/>
              </a:spcBef>
              <a:spcAft>
                <a:spcPts val="0"/>
              </a:spcAft>
              <a:buNone/>
            </a:pPr>
            <a:r>
              <a:rPr b="0" lang="en-US" sz="1400">
                <a:solidFill>
                  <a:srgbClr val="000000"/>
                </a:solidFill>
              </a:rPr>
              <a:t>Actual Predictions</a:t>
            </a:r>
            <a:endParaRPr b="0" sz="14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4"/>
          <p:cNvSpPr txBox="1"/>
          <p:nvPr>
            <p:ph idx="1" type="body"/>
          </p:nvPr>
        </p:nvSpPr>
        <p:spPr>
          <a:xfrm>
            <a:off x="226650" y="2861725"/>
            <a:ext cx="4148700" cy="1974900"/>
          </a:xfrm>
          <a:prstGeom prst="rect">
            <a:avLst/>
          </a:prstGeom>
        </p:spPr>
        <p:txBody>
          <a:bodyPr anchorCtr="0" anchor="t" bIns="45700" lIns="91425" spcFirstLastPara="1" rIns="91425" wrap="square" tIns="45700">
            <a:noAutofit/>
          </a:bodyPr>
          <a:lstStyle/>
          <a:p>
            <a:pPr indent="0" lvl="0" marL="0" marR="139700" rtl="0" algn="l">
              <a:lnSpc>
                <a:spcPct val="115000"/>
              </a:lnSpc>
              <a:spcBef>
                <a:spcPts val="0"/>
              </a:spcBef>
              <a:spcAft>
                <a:spcPts val="0"/>
              </a:spcAft>
              <a:buNone/>
            </a:pPr>
            <a:r>
              <a:t/>
            </a:r>
            <a:endParaRPr b="1" sz="1600">
              <a:solidFill>
                <a:srgbClr val="000000"/>
              </a:solidFill>
              <a:latin typeface="Verdana"/>
              <a:ea typeface="Verdana"/>
              <a:cs typeface="Verdana"/>
              <a:sym typeface="Verdana"/>
            </a:endParaRPr>
          </a:p>
          <a:p>
            <a:pPr indent="-330200" lvl="0" marL="457200" rtl="0" algn="l">
              <a:spcBef>
                <a:spcPts val="480"/>
              </a:spcBef>
              <a:spcAft>
                <a:spcPts val="0"/>
              </a:spcAft>
              <a:buSzPts val="1600"/>
              <a:buChar char="●"/>
            </a:pPr>
            <a:r>
              <a:rPr lang="en-US" sz="1600"/>
              <a:t>However, ‘Frozen II’</a:t>
            </a:r>
            <a:r>
              <a:rPr lang="en-US" sz="1600"/>
              <a:t> already </a:t>
            </a:r>
            <a:r>
              <a:rPr lang="en-US" sz="1600"/>
              <a:t>earns a lot more than we expect</a:t>
            </a:r>
            <a:endParaRPr sz="1600"/>
          </a:p>
          <a:p>
            <a:pPr indent="-330200" lvl="0" marL="457200" rtl="0" algn="l">
              <a:spcBef>
                <a:spcPts val="0"/>
              </a:spcBef>
              <a:spcAft>
                <a:spcPts val="0"/>
              </a:spcAft>
              <a:buSzPts val="1600"/>
              <a:buChar char="●"/>
            </a:pPr>
            <a:r>
              <a:rPr lang="en-US" sz="1600"/>
              <a:t>Factors that affect profit are complicated and diverse. Like brand influence and the rivals.</a:t>
            </a:r>
            <a:endParaRPr sz="1600"/>
          </a:p>
          <a:p>
            <a:pPr indent="0" lvl="0" marL="0" rtl="0" algn="l">
              <a:spcBef>
                <a:spcPts val="480"/>
              </a:spcBef>
              <a:spcAft>
                <a:spcPts val="0"/>
              </a:spcAft>
              <a:buNone/>
            </a:pPr>
            <a:r>
              <a:t/>
            </a:r>
            <a:endParaRPr sz="1600"/>
          </a:p>
          <a:p>
            <a:pPr indent="0" lvl="0" marL="457200" rtl="0" algn="l">
              <a:spcBef>
                <a:spcPts val="480"/>
              </a:spcBef>
              <a:spcAft>
                <a:spcPts val="0"/>
              </a:spcAft>
              <a:buNone/>
            </a:pPr>
            <a:r>
              <a:t/>
            </a:r>
            <a:endParaRPr sz="1600"/>
          </a:p>
        </p:txBody>
      </p:sp>
      <p:sp>
        <p:nvSpPr>
          <p:cNvPr id="274" name="Google Shape;274;p44"/>
          <p:cNvSpPr txBox="1"/>
          <p:nvPr>
            <p:ph type="title"/>
          </p:nvPr>
        </p:nvSpPr>
        <p:spPr>
          <a:xfrm>
            <a:off x="0" y="68975"/>
            <a:ext cx="7745400" cy="99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Profit</a:t>
            </a:r>
            <a:endParaRPr>
              <a:solidFill>
                <a:schemeClr val="dk1"/>
              </a:solidFill>
            </a:endParaRPr>
          </a:p>
          <a:p>
            <a:pPr indent="0" lvl="0" marL="0" rtl="0" algn="l">
              <a:spcBef>
                <a:spcPts val="0"/>
              </a:spcBef>
              <a:spcAft>
                <a:spcPts val="0"/>
              </a:spcAft>
              <a:buNone/>
            </a:pPr>
            <a:r>
              <a:rPr b="0" lang="en-US" sz="1400">
                <a:solidFill>
                  <a:schemeClr val="dk1"/>
                </a:solidFill>
              </a:rPr>
              <a:t>Extension</a:t>
            </a:r>
            <a:endParaRPr b="0" sz="1400">
              <a:solidFill>
                <a:schemeClr val="dk1"/>
              </a:solidFill>
            </a:endParaRPr>
          </a:p>
        </p:txBody>
      </p:sp>
      <p:pic>
        <p:nvPicPr>
          <p:cNvPr id="275" name="Google Shape;275;p44"/>
          <p:cNvPicPr preferRelativeResize="0"/>
          <p:nvPr/>
        </p:nvPicPr>
        <p:blipFill>
          <a:blip r:embed="rId3">
            <a:alphaModFix/>
          </a:blip>
          <a:stretch>
            <a:fillRect/>
          </a:stretch>
        </p:blipFill>
        <p:spPr>
          <a:xfrm>
            <a:off x="2462700" y="1286800"/>
            <a:ext cx="4218600" cy="1072800"/>
          </a:xfrm>
          <a:prstGeom prst="rect">
            <a:avLst/>
          </a:prstGeom>
          <a:noFill/>
          <a:ln cap="flat" cmpd="sng" w="9525">
            <a:solidFill>
              <a:srgbClr val="000000"/>
            </a:solidFill>
            <a:prstDash val="solid"/>
            <a:round/>
            <a:headEnd len="sm" w="sm" type="none"/>
            <a:tailEnd len="sm" w="sm" type="none"/>
          </a:ln>
        </p:spPr>
      </p:pic>
      <p:pic>
        <p:nvPicPr>
          <p:cNvPr id="276" name="Google Shape;276;p44"/>
          <p:cNvPicPr preferRelativeResize="0"/>
          <p:nvPr/>
        </p:nvPicPr>
        <p:blipFill>
          <a:blip r:embed="rId4">
            <a:alphaModFix/>
          </a:blip>
          <a:stretch>
            <a:fillRect/>
          </a:stretch>
        </p:blipFill>
        <p:spPr>
          <a:xfrm>
            <a:off x="4375349" y="3429000"/>
            <a:ext cx="4415247" cy="998400"/>
          </a:xfrm>
          <a:prstGeom prst="rect">
            <a:avLst/>
          </a:prstGeom>
          <a:noFill/>
          <a:ln cap="flat" cmpd="sng" w="9525">
            <a:solidFill>
              <a:schemeClr val="dk2"/>
            </a:solidFill>
            <a:prstDash val="solid"/>
            <a:round/>
            <a:headEnd len="sm" w="sm" type="none"/>
            <a:tailEnd len="sm" w="sm" type="none"/>
          </a:ln>
        </p:spPr>
      </p:pic>
      <p:sp>
        <p:nvSpPr>
          <p:cNvPr id="277" name="Google Shape;277;p44"/>
          <p:cNvSpPr txBox="1"/>
          <p:nvPr/>
        </p:nvSpPr>
        <p:spPr>
          <a:xfrm flipH="1">
            <a:off x="4572000" y="3035575"/>
            <a:ext cx="4148700" cy="16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693900" y="2269875"/>
            <a:ext cx="7841400" cy="1054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600">
                <a:solidFill>
                  <a:srgbClr val="000000"/>
                </a:solidFill>
              </a:rPr>
              <a:t>Principal Component Analysis</a:t>
            </a:r>
            <a:endParaRPr sz="36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6"/>
          <p:cNvSpPr txBox="1"/>
          <p:nvPr>
            <p:ph idx="1" type="body"/>
          </p:nvPr>
        </p:nvSpPr>
        <p:spPr>
          <a:xfrm>
            <a:off x="699300" y="690675"/>
            <a:ext cx="7745400" cy="475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000">
                <a:solidFill>
                  <a:srgbClr val="000000"/>
                </a:solidFill>
                <a:latin typeface="Georgia"/>
                <a:ea typeface="Georgia"/>
                <a:cs typeface="Georgia"/>
                <a:sym typeface="Georgia"/>
              </a:rPr>
              <a:t>Purposes</a:t>
            </a:r>
            <a:endParaRPr b="1" sz="2000">
              <a:solidFill>
                <a:srgbClr val="000000"/>
              </a:solidFill>
              <a:latin typeface="Georgia"/>
              <a:ea typeface="Georgia"/>
              <a:cs typeface="Georgia"/>
              <a:sym typeface="Georgia"/>
            </a:endParaRPr>
          </a:p>
          <a:p>
            <a:pPr indent="-330200" lvl="1" marL="754062"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Dimensional reduction.</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Data storage optimization.</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Computational speed optimization.</a:t>
            </a:r>
            <a:endParaRPr sz="2000">
              <a:solidFill>
                <a:srgbClr val="000000"/>
              </a:solidFill>
              <a:latin typeface="Georgia"/>
              <a:ea typeface="Georgia"/>
              <a:cs typeface="Georgia"/>
              <a:sym typeface="Georgia"/>
            </a:endParaRPr>
          </a:p>
          <a:p>
            <a:pPr indent="0" lvl="0" marL="0" rtl="0" algn="l">
              <a:lnSpc>
                <a:spcPct val="115000"/>
              </a:lnSpc>
              <a:spcBef>
                <a:spcPts val="480"/>
              </a:spcBef>
              <a:spcAft>
                <a:spcPts val="0"/>
              </a:spcAft>
              <a:buNone/>
            </a:pPr>
            <a:r>
              <a:rPr b="1" lang="en-US" sz="2000">
                <a:solidFill>
                  <a:srgbClr val="000000"/>
                </a:solidFill>
                <a:latin typeface="Georgia"/>
                <a:ea typeface="Georgia"/>
                <a:cs typeface="Georgia"/>
                <a:sym typeface="Georgia"/>
              </a:rPr>
              <a:t>Expectation</a:t>
            </a:r>
            <a:endParaRPr b="1" sz="2000">
              <a:solidFill>
                <a:srgbClr val="000000"/>
              </a:solidFill>
              <a:latin typeface="Georgia"/>
              <a:ea typeface="Georgia"/>
              <a:cs typeface="Georgia"/>
              <a:sym typeface="Georgia"/>
            </a:endParaRPr>
          </a:p>
          <a:p>
            <a:pPr indent="-330200" lvl="1" marL="754062"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Not losing much predictive power.</a:t>
            </a:r>
            <a:endParaRPr sz="2000">
              <a:solidFill>
                <a:srgbClr val="000000"/>
              </a:solidFill>
              <a:latin typeface="Georgia"/>
              <a:ea typeface="Georgia"/>
              <a:cs typeface="Georgia"/>
              <a:sym typeface="Georgia"/>
            </a:endParaRPr>
          </a:p>
          <a:p>
            <a:pPr indent="-330200" lvl="1" marL="754062" rtl="0" algn="l">
              <a:lnSpc>
                <a:spcPct val="115000"/>
              </a:lnSpc>
              <a:spcBef>
                <a:spcPts val="440"/>
              </a:spcBef>
              <a:spcAft>
                <a:spcPts val="0"/>
              </a:spcAft>
              <a:buClr>
                <a:srgbClr val="000000"/>
              </a:buClr>
              <a:buSzPts val="2000"/>
              <a:buFont typeface="Georgia"/>
              <a:buChar char="○"/>
            </a:pPr>
            <a:r>
              <a:rPr lang="en-US" sz="2000">
                <a:solidFill>
                  <a:srgbClr val="000000"/>
                </a:solidFill>
                <a:latin typeface="Georgia"/>
                <a:ea typeface="Georgia"/>
                <a:cs typeface="Georgia"/>
                <a:sym typeface="Georgia"/>
              </a:rPr>
              <a:t>Remove multicollinearity between predictors</a:t>
            </a:r>
            <a:endParaRPr sz="2000">
              <a:solidFill>
                <a:srgbClr val="000000"/>
              </a:solidFill>
              <a:latin typeface="Georgia"/>
              <a:ea typeface="Georgia"/>
              <a:cs typeface="Georgia"/>
              <a:sym typeface="Georgia"/>
            </a:endParaRPr>
          </a:p>
          <a:p>
            <a:pPr indent="0" lvl="0" marL="0" rtl="0" algn="l">
              <a:lnSpc>
                <a:spcPct val="115000"/>
              </a:lnSpc>
              <a:spcBef>
                <a:spcPts val="480"/>
              </a:spcBef>
              <a:spcAft>
                <a:spcPts val="0"/>
              </a:spcAft>
              <a:buNone/>
            </a:pPr>
            <a:r>
              <a:rPr b="1" lang="en-US" sz="2000">
                <a:solidFill>
                  <a:srgbClr val="000000"/>
                </a:solidFill>
                <a:latin typeface="Georgia"/>
                <a:ea typeface="Georgia"/>
                <a:cs typeface="Georgia"/>
                <a:sym typeface="Georgia"/>
              </a:rPr>
              <a:t>Model</a:t>
            </a:r>
            <a:endParaRPr b="1" sz="2000">
              <a:solidFill>
                <a:srgbClr val="000000"/>
              </a:solidFill>
              <a:latin typeface="Georgia"/>
              <a:ea typeface="Georgia"/>
              <a:cs typeface="Georgia"/>
              <a:sym typeface="Georgia"/>
            </a:endParaRPr>
          </a:p>
          <a:p>
            <a:pPr indent="-330200" lvl="1" marL="754062"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revenue ~ budget + score + vote + popularity + runtime </a:t>
            </a:r>
            <a:endParaRPr sz="2000">
              <a:latin typeface="Georgia"/>
              <a:ea typeface="Georgia"/>
              <a:cs typeface="Georgia"/>
              <a:sym typeface="Georgia"/>
            </a:endParaRPr>
          </a:p>
          <a:p>
            <a:pPr indent="0" lvl="0" marL="0" rtl="0" algn="l">
              <a:spcBef>
                <a:spcPts val="480"/>
              </a:spcBef>
              <a:spcAft>
                <a:spcPts val="0"/>
              </a:spcAft>
              <a:buNone/>
            </a:pPr>
            <a:r>
              <a:t/>
            </a:r>
            <a:endParaRPr/>
          </a:p>
        </p:txBody>
      </p:sp>
      <p:sp>
        <p:nvSpPr>
          <p:cNvPr id="288" name="Google Shape;288;p46"/>
          <p:cNvSpPr txBox="1"/>
          <p:nvPr>
            <p:ph type="title"/>
          </p:nvPr>
        </p:nvSpPr>
        <p:spPr>
          <a:xfrm>
            <a:off x="0" y="-13252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Principal Component Analysis</a:t>
            </a:r>
            <a:endParaRPr>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descr="A close up of a map&#10;&#10;Description automatically generated" id="293" name="Google Shape;293;p47"/>
          <p:cNvPicPr preferRelativeResize="0"/>
          <p:nvPr>
            <p:ph idx="1" type="body"/>
          </p:nvPr>
        </p:nvPicPr>
        <p:blipFill rotWithShape="1">
          <a:blip r:embed="rId3">
            <a:alphaModFix/>
          </a:blip>
          <a:srcRect b="0" l="0" r="0" t="0"/>
          <a:stretch/>
        </p:blipFill>
        <p:spPr>
          <a:xfrm>
            <a:off x="279875" y="1518838"/>
            <a:ext cx="4000800" cy="2857800"/>
          </a:xfrm>
          <a:prstGeom prst="rect">
            <a:avLst/>
          </a:prstGeom>
          <a:noFill/>
          <a:ln>
            <a:noFill/>
          </a:ln>
        </p:spPr>
      </p:pic>
      <p:pic>
        <p:nvPicPr>
          <p:cNvPr descr="A screenshot of a cell phone&#10;&#10;Description automatically generated" id="294" name="Google Shape;294;p47"/>
          <p:cNvPicPr preferRelativeResize="0"/>
          <p:nvPr/>
        </p:nvPicPr>
        <p:blipFill rotWithShape="1">
          <a:blip r:embed="rId4">
            <a:alphaModFix/>
          </a:blip>
          <a:srcRect b="0" l="0" r="0" t="0"/>
          <a:stretch/>
        </p:blipFill>
        <p:spPr>
          <a:xfrm>
            <a:off x="4890589" y="1468625"/>
            <a:ext cx="4105285" cy="2932337"/>
          </a:xfrm>
          <a:prstGeom prst="rect">
            <a:avLst/>
          </a:prstGeom>
          <a:noFill/>
          <a:ln cap="flat" cmpd="sng" w="9525">
            <a:solidFill>
              <a:srgbClr val="B7B7B7"/>
            </a:solidFill>
            <a:prstDash val="solid"/>
            <a:round/>
            <a:headEnd len="sm" w="sm" type="none"/>
            <a:tailEnd len="sm" w="sm" type="none"/>
          </a:ln>
        </p:spPr>
      </p:pic>
      <p:sp>
        <p:nvSpPr>
          <p:cNvPr id="295" name="Google Shape;295;p47"/>
          <p:cNvSpPr txBox="1"/>
          <p:nvPr/>
        </p:nvSpPr>
        <p:spPr>
          <a:xfrm>
            <a:off x="273318" y="4880088"/>
            <a:ext cx="8597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Georgia"/>
                <a:ea typeface="Georgia"/>
                <a:cs typeface="Georgia"/>
                <a:sym typeface="Georgia"/>
              </a:rPr>
              <a:t>2 components are enough to capture 95% of the MSEP and R-squared.</a:t>
            </a:r>
            <a:endParaRPr sz="2000">
              <a:latin typeface="Georgia"/>
              <a:ea typeface="Georgia"/>
              <a:cs typeface="Georgia"/>
              <a:sym typeface="Georgia"/>
            </a:endParaRPr>
          </a:p>
        </p:txBody>
      </p:sp>
      <p:sp>
        <p:nvSpPr>
          <p:cNvPr id="296" name="Google Shape;296;p47"/>
          <p:cNvSpPr txBox="1"/>
          <p:nvPr>
            <p:ph type="title"/>
          </p:nvPr>
        </p:nvSpPr>
        <p:spPr>
          <a:xfrm>
            <a:off x="0" y="66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Principal Component Analysis</a:t>
            </a:r>
            <a:endParaRPr>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48"/>
          <p:cNvPicPr preferRelativeResize="0"/>
          <p:nvPr>
            <p:ph idx="1" type="body"/>
          </p:nvPr>
        </p:nvPicPr>
        <p:blipFill rotWithShape="1">
          <a:blip r:embed="rId3">
            <a:alphaModFix/>
          </a:blip>
          <a:srcRect b="0" l="0" r="0" t="0"/>
          <a:stretch/>
        </p:blipFill>
        <p:spPr>
          <a:xfrm>
            <a:off x="1689596" y="1083315"/>
            <a:ext cx="4999500" cy="3570900"/>
          </a:xfrm>
          <a:prstGeom prst="rect">
            <a:avLst/>
          </a:prstGeom>
          <a:noFill/>
          <a:ln>
            <a:noFill/>
          </a:ln>
        </p:spPr>
      </p:pic>
      <p:sp>
        <p:nvSpPr>
          <p:cNvPr id="302" name="Google Shape;302;p48"/>
          <p:cNvSpPr txBox="1"/>
          <p:nvPr/>
        </p:nvSpPr>
        <p:spPr>
          <a:xfrm>
            <a:off x="387075" y="4855575"/>
            <a:ext cx="862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Georgia"/>
                <a:ea typeface="Georgia"/>
                <a:cs typeface="Georgia"/>
                <a:sym typeface="Georgia"/>
              </a:rPr>
              <a:t>After the second components, the differences of coefficients are not drastic.</a:t>
            </a:r>
            <a:endParaRPr sz="2000">
              <a:latin typeface="Georgia"/>
              <a:ea typeface="Georgia"/>
              <a:cs typeface="Georgia"/>
              <a:sym typeface="Georgia"/>
            </a:endParaRPr>
          </a:p>
        </p:txBody>
      </p:sp>
      <p:sp>
        <p:nvSpPr>
          <p:cNvPr id="303" name="Google Shape;303;p48"/>
          <p:cNvSpPr txBox="1"/>
          <p:nvPr>
            <p:ph type="title"/>
          </p:nvPr>
        </p:nvSpPr>
        <p:spPr>
          <a:xfrm>
            <a:off x="228275" y="185775"/>
            <a:ext cx="8289300" cy="79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Principal Component Coefficients</a:t>
            </a:r>
            <a:endParaRPr b="0" sz="3600">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graphicFrame>
        <p:nvGraphicFramePr>
          <p:cNvPr id="308" name="Google Shape;308;p49"/>
          <p:cNvGraphicFramePr/>
          <p:nvPr/>
        </p:nvGraphicFramePr>
        <p:xfrm>
          <a:off x="698500" y="1862138"/>
          <a:ext cx="3000000" cy="3000000"/>
        </p:xfrm>
        <a:graphic>
          <a:graphicData uri="http://schemas.openxmlformats.org/drawingml/2006/table">
            <a:tbl>
              <a:tblPr bandRow="1" firstRow="1">
                <a:noFill/>
                <a:tableStyleId>{68009A4B-C47F-4F63-8337-986C060576D3}</a:tableStyleId>
              </a:tblPr>
              <a:tblGrid>
                <a:gridCol w="1291175"/>
                <a:gridCol w="1291175"/>
                <a:gridCol w="1291175"/>
                <a:gridCol w="1291175"/>
                <a:gridCol w="1291175"/>
                <a:gridCol w="1291175"/>
              </a:tblGrid>
              <a:tr h="370850">
                <a:tc>
                  <a:txBody>
                    <a:bodyPr/>
                    <a:lstStyle/>
                    <a:p>
                      <a:pPr indent="0" lvl="0" marL="0" marR="0" rtl="0" algn="ctr">
                        <a:spcBef>
                          <a:spcPts val="0"/>
                        </a:spcBef>
                        <a:spcAft>
                          <a:spcPts val="0"/>
                        </a:spcAft>
                        <a:buNone/>
                      </a:pPr>
                      <a:r>
                        <a:rPr lang="en-US" sz="1800"/>
                        <a:t>Training</a:t>
                      </a:r>
                      <a:endParaRPr/>
                    </a:p>
                  </a:txBody>
                  <a:tcPr marT="45725" marB="45725" marR="91450" marL="91450"/>
                </a:tc>
                <a:tc gridSpan="5">
                  <a:txBody>
                    <a:bodyPr/>
                    <a:lstStyle/>
                    <a:p>
                      <a:pPr indent="0" lvl="0" marL="0" marR="0" rtl="0" algn="ctr">
                        <a:spcBef>
                          <a:spcPts val="0"/>
                        </a:spcBef>
                        <a:spcAft>
                          <a:spcPts val="0"/>
                        </a:spcAft>
                        <a:buNone/>
                      </a:pPr>
                      <a:r>
                        <a:rPr lang="en-US" sz="1800"/>
                        <a:t>% var explained</a:t>
                      </a:r>
                      <a:endParaRPr/>
                    </a:p>
                  </a:txBody>
                  <a:tcPr marT="45725" marB="45725" marR="91450" marL="91450"/>
                </a:tc>
                <a:tc hMerge="1"/>
                <a:tc hMerge="1"/>
                <a:tc hMerge="1"/>
                <a:tc hMerge="1"/>
              </a:tr>
              <a:tr h="370850">
                <a:tc>
                  <a:txBody>
                    <a:bodyPr/>
                    <a:lstStyle/>
                    <a:p>
                      <a:pPr indent="0" lvl="0" marL="0" marR="0" rtl="0" algn="ctr">
                        <a:spcBef>
                          <a:spcPts val="0"/>
                        </a:spcBef>
                        <a:spcAft>
                          <a:spcPts val="0"/>
                        </a:spcAft>
                        <a:buNone/>
                      </a:pPr>
                      <a:r>
                        <a:rPr lang="en-US" sz="1800"/>
                        <a:t>X</a:t>
                      </a:r>
                      <a:endParaRPr/>
                    </a:p>
                  </a:txBody>
                  <a:tcPr marT="45725" marB="45725" marR="91450" marL="91450"/>
                </a:tc>
                <a:tc>
                  <a:txBody>
                    <a:bodyPr/>
                    <a:lstStyle/>
                    <a:p>
                      <a:pPr indent="0" lvl="0" marL="0" marR="0" rtl="0" algn="ctr">
                        <a:spcBef>
                          <a:spcPts val="0"/>
                        </a:spcBef>
                        <a:spcAft>
                          <a:spcPts val="0"/>
                        </a:spcAft>
                        <a:buNone/>
                      </a:pPr>
                      <a:r>
                        <a:rPr lang="en-US" sz="1800"/>
                        <a:t>48.50</a:t>
                      </a:r>
                      <a:endParaRPr/>
                    </a:p>
                  </a:txBody>
                  <a:tcPr marT="45725" marB="45725" marR="91450" marL="91450"/>
                </a:tc>
                <a:tc>
                  <a:txBody>
                    <a:bodyPr/>
                    <a:lstStyle/>
                    <a:p>
                      <a:pPr indent="0" lvl="0" marL="0" marR="0" rtl="0" algn="ctr">
                        <a:spcBef>
                          <a:spcPts val="0"/>
                        </a:spcBef>
                        <a:spcAft>
                          <a:spcPts val="0"/>
                        </a:spcAft>
                        <a:buNone/>
                      </a:pPr>
                      <a:r>
                        <a:rPr lang="en-US" sz="1800"/>
                        <a:t>71.69</a:t>
                      </a:r>
                      <a:endParaRPr/>
                    </a:p>
                  </a:txBody>
                  <a:tcPr marT="45725" marB="45725" marR="91450" marL="91450"/>
                </a:tc>
                <a:tc>
                  <a:txBody>
                    <a:bodyPr/>
                    <a:lstStyle/>
                    <a:p>
                      <a:pPr indent="0" lvl="0" marL="0" marR="0" rtl="0" algn="ctr">
                        <a:spcBef>
                          <a:spcPts val="0"/>
                        </a:spcBef>
                        <a:spcAft>
                          <a:spcPts val="0"/>
                        </a:spcAft>
                        <a:buNone/>
                      </a:pPr>
                      <a:r>
                        <a:rPr lang="en-US" sz="1800"/>
                        <a:t>87.41</a:t>
                      </a:r>
                      <a:endParaRPr/>
                    </a:p>
                  </a:txBody>
                  <a:tcPr marT="45725" marB="45725" marR="91450" marL="91450"/>
                </a:tc>
                <a:tc>
                  <a:txBody>
                    <a:bodyPr/>
                    <a:lstStyle/>
                    <a:p>
                      <a:pPr indent="0" lvl="0" marL="0" marR="0" rtl="0" algn="ctr">
                        <a:spcBef>
                          <a:spcPts val="0"/>
                        </a:spcBef>
                        <a:spcAft>
                          <a:spcPts val="0"/>
                        </a:spcAft>
                        <a:buNone/>
                      </a:pPr>
                      <a:r>
                        <a:rPr lang="en-US" sz="1800"/>
                        <a:t>95.61</a:t>
                      </a:r>
                      <a:endParaRPr/>
                    </a:p>
                  </a:txBody>
                  <a:tcPr marT="45725" marB="45725" marR="91450" marL="91450"/>
                </a:tc>
                <a:tc>
                  <a:txBody>
                    <a:bodyPr/>
                    <a:lstStyle/>
                    <a:p>
                      <a:pPr indent="0" lvl="0" marL="0" marR="0" rtl="0" algn="ctr">
                        <a:spcBef>
                          <a:spcPts val="0"/>
                        </a:spcBef>
                        <a:spcAft>
                          <a:spcPts val="0"/>
                        </a:spcAft>
                        <a:buNone/>
                      </a:pPr>
                      <a:r>
                        <a:rPr lang="en-US" sz="1800"/>
                        <a:t>100.00</a:t>
                      </a:r>
                      <a:endParaRPr/>
                    </a:p>
                  </a:txBody>
                  <a:tcPr marT="45725" marB="45725" marR="91450" marL="91450"/>
                </a:tc>
              </a:tr>
              <a:tr h="370850">
                <a:tc>
                  <a:txBody>
                    <a:bodyPr/>
                    <a:lstStyle/>
                    <a:p>
                      <a:pPr indent="0" lvl="0" marL="0" marR="0" rtl="0" algn="ctr">
                        <a:spcBef>
                          <a:spcPts val="0"/>
                        </a:spcBef>
                        <a:spcAft>
                          <a:spcPts val="0"/>
                        </a:spcAft>
                        <a:buNone/>
                      </a:pPr>
                      <a:r>
                        <a:rPr lang="en-US" sz="1800"/>
                        <a:t>revenue</a:t>
                      </a:r>
                      <a:endParaRPr/>
                    </a:p>
                  </a:txBody>
                  <a:tcPr marT="45725" marB="45725" marR="91450" marL="91450"/>
                </a:tc>
                <a:tc>
                  <a:txBody>
                    <a:bodyPr/>
                    <a:lstStyle/>
                    <a:p>
                      <a:pPr indent="0" lvl="0" marL="0" marR="0" rtl="0" algn="ctr">
                        <a:spcBef>
                          <a:spcPts val="0"/>
                        </a:spcBef>
                        <a:spcAft>
                          <a:spcPts val="0"/>
                        </a:spcAft>
                        <a:buNone/>
                      </a:pPr>
                      <a:r>
                        <a:rPr lang="en-US" sz="1800"/>
                        <a:t>58.21</a:t>
                      </a:r>
                      <a:endParaRPr/>
                    </a:p>
                  </a:txBody>
                  <a:tcPr marT="45725" marB="45725" marR="91450" marL="91450"/>
                </a:tc>
                <a:tc>
                  <a:txBody>
                    <a:bodyPr/>
                    <a:lstStyle/>
                    <a:p>
                      <a:pPr indent="0" lvl="0" marL="0" marR="0" rtl="0" algn="ctr">
                        <a:spcBef>
                          <a:spcPts val="0"/>
                        </a:spcBef>
                        <a:spcAft>
                          <a:spcPts val="0"/>
                        </a:spcAft>
                        <a:buNone/>
                      </a:pPr>
                      <a:r>
                        <a:rPr lang="en-US" sz="1800"/>
                        <a:t>68.09</a:t>
                      </a:r>
                      <a:endParaRPr/>
                    </a:p>
                  </a:txBody>
                  <a:tcPr marT="45725" marB="45725" marR="91450" marL="91450"/>
                </a:tc>
                <a:tc>
                  <a:txBody>
                    <a:bodyPr/>
                    <a:lstStyle/>
                    <a:p>
                      <a:pPr indent="0" lvl="0" marL="0" marR="0" rtl="0" algn="ctr">
                        <a:spcBef>
                          <a:spcPts val="0"/>
                        </a:spcBef>
                        <a:spcAft>
                          <a:spcPts val="0"/>
                        </a:spcAft>
                        <a:buNone/>
                      </a:pPr>
                      <a:r>
                        <a:rPr lang="en-US" sz="1800"/>
                        <a:t>68.67</a:t>
                      </a:r>
                      <a:endParaRPr/>
                    </a:p>
                  </a:txBody>
                  <a:tcPr marT="45725" marB="45725" marR="91450" marL="91450"/>
                </a:tc>
                <a:tc>
                  <a:txBody>
                    <a:bodyPr/>
                    <a:lstStyle/>
                    <a:p>
                      <a:pPr indent="0" lvl="0" marL="0" marR="0" rtl="0" algn="ctr">
                        <a:spcBef>
                          <a:spcPts val="0"/>
                        </a:spcBef>
                        <a:spcAft>
                          <a:spcPts val="0"/>
                        </a:spcAft>
                        <a:buNone/>
                      </a:pPr>
                      <a:r>
                        <a:rPr lang="en-US" sz="1800"/>
                        <a:t>70.49</a:t>
                      </a:r>
                      <a:endParaRPr/>
                    </a:p>
                  </a:txBody>
                  <a:tcPr marT="45725" marB="45725" marR="91450" marL="91450"/>
                </a:tc>
                <a:tc>
                  <a:txBody>
                    <a:bodyPr/>
                    <a:lstStyle/>
                    <a:p>
                      <a:pPr indent="0" lvl="0" marL="0" marR="0" rtl="0" algn="ctr">
                        <a:spcBef>
                          <a:spcPts val="0"/>
                        </a:spcBef>
                        <a:spcAft>
                          <a:spcPts val="0"/>
                        </a:spcAft>
                        <a:buNone/>
                      </a:pPr>
                      <a:r>
                        <a:rPr lang="en-US" sz="1800"/>
                        <a:t>71.13</a:t>
                      </a:r>
                      <a:endParaRPr/>
                    </a:p>
                  </a:txBody>
                  <a:tcPr marT="45725" marB="45725" marR="91450" marL="91450"/>
                </a:tc>
              </a:tr>
            </a:tbl>
          </a:graphicData>
        </a:graphic>
      </p:graphicFrame>
      <p:sp>
        <p:nvSpPr>
          <p:cNvPr id="309" name="Google Shape;309;p49"/>
          <p:cNvSpPr txBox="1"/>
          <p:nvPr/>
        </p:nvSpPr>
        <p:spPr>
          <a:xfrm>
            <a:off x="742750" y="3725311"/>
            <a:ext cx="7702800" cy="16326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To capture 80% of the variance of predictors, we need 3 components.</a:t>
            </a:r>
            <a:endParaRPr sz="2000">
              <a:latin typeface="Georgia"/>
              <a:ea typeface="Georgia"/>
              <a:cs typeface="Georgia"/>
              <a:sym typeface="Georgia"/>
            </a:endParaRPr>
          </a:p>
          <a:p>
            <a:pPr indent="-355600" lvl="0" marL="457200" marR="0" rtl="0" algn="l">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To explain the response revenue, 2 components are enough.</a:t>
            </a:r>
            <a:endParaRPr sz="2000">
              <a:latin typeface="Georgia"/>
              <a:ea typeface="Georgia"/>
              <a:cs typeface="Georgia"/>
              <a:sym typeface="Georgia"/>
            </a:endParaRPr>
          </a:p>
        </p:txBody>
      </p:sp>
      <p:sp>
        <p:nvSpPr>
          <p:cNvPr id="310" name="Google Shape;310;p49"/>
          <p:cNvSpPr txBox="1"/>
          <p:nvPr>
            <p:ph type="title"/>
          </p:nvPr>
        </p:nvSpPr>
        <p:spPr>
          <a:xfrm>
            <a:off x="95275" y="74425"/>
            <a:ext cx="7939800" cy="75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Principal Component Regression</a:t>
            </a:r>
            <a:endParaRPr b="0" sz="36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0"/>
          <p:cNvSpPr txBox="1"/>
          <p:nvPr>
            <p:ph idx="1" type="body"/>
          </p:nvPr>
        </p:nvSpPr>
        <p:spPr>
          <a:xfrm>
            <a:off x="838799" y="4681299"/>
            <a:ext cx="7466400" cy="9228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00000"/>
              </a:buClr>
              <a:buSzPts val="2000"/>
              <a:buFont typeface="Georgia"/>
              <a:buChar char="➢"/>
            </a:pPr>
            <a:r>
              <a:rPr lang="en-US" sz="2000">
                <a:solidFill>
                  <a:srgbClr val="000000"/>
                </a:solidFill>
                <a:latin typeface="Georgia"/>
                <a:ea typeface="Georgia"/>
                <a:cs typeface="Georgia"/>
                <a:sym typeface="Georgia"/>
              </a:rPr>
              <a:t>With 2 components, we still capture 95% of the variance.</a:t>
            </a:r>
            <a:endParaRPr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Clr>
                <a:srgbClr val="000000"/>
              </a:buClr>
              <a:buSzPts val="2000"/>
              <a:buFont typeface="Georgia"/>
              <a:buChar char="➢"/>
            </a:pPr>
            <a:r>
              <a:rPr lang="en-US" sz="2000">
                <a:solidFill>
                  <a:srgbClr val="000000"/>
                </a:solidFill>
                <a:latin typeface="Georgia"/>
                <a:ea typeface="Georgia"/>
                <a:cs typeface="Georgia"/>
                <a:sym typeface="Georgia"/>
              </a:rPr>
              <a:t>Our PCR seems to perform properly on the testing data.</a:t>
            </a:r>
            <a:endParaRPr sz="2000">
              <a:solidFill>
                <a:srgbClr val="000000"/>
              </a:solidFill>
              <a:latin typeface="Georgia"/>
              <a:ea typeface="Georgia"/>
              <a:cs typeface="Georgia"/>
              <a:sym typeface="Georgia"/>
            </a:endParaRPr>
          </a:p>
        </p:txBody>
      </p:sp>
      <p:pic>
        <p:nvPicPr>
          <p:cNvPr id="316" name="Google Shape;316;p50"/>
          <p:cNvPicPr preferRelativeResize="0"/>
          <p:nvPr/>
        </p:nvPicPr>
        <p:blipFill rotWithShape="1">
          <a:blip r:embed="rId3">
            <a:alphaModFix/>
          </a:blip>
          <a:srcRect b="0" l="0" r="0" t="0"/>
          <a:stretch/>
        </p:blipFill>
        <p:spPr>
          <a:xfrm>
            <a:off x="1400575" y="1009325"/>
            <a:ext cx="5811849" cy="3503525"/>
          </a:xfrm>
          <a:prstGeom prst="rect">
            <a:avLst/>
          </a:prstGeom>
          <a:noFill/>
          <a:ln>
            <a:noFill/>
          </a:ln>
        </p:spPr>
      </p:pic>
      <p:sp>
        <p:nvSpPr>
          <p:cNvPr id="317" name="Google Shape;317;p50"/>
          <p:cNvSpPr txBox="1"/>
          <p:nvPr>
            <p:ph type="title"/>
          </p:nvPr>
        </p:nvSpPr>
        <p:spPr>
          <a:xfrm>
            <a:off x="85950" y="123575"/>
            <a:ext cx="7756200" cy="71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PCR Validation on Testing Data</a:t>
            </a:r>
            <a:endParaRPr b="0" sz="360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graphicFrame>
        <p:nvGraphicFramePr>
          <p:cNvPr id="322" name="Google Shape;322;p51"/>
          <p:cNvGraphicFramePr/>
          <p:nvPr/>
        </p:nvGraphicFramePr>
        <p:xfrm>
          <a:off x="457303" y="1530764"/>
          <a:ext cx="3000000" cy="3000000"/>
        </p:xfrm>
        <a:graphic>
          <a:graphicData uri="http://schemas.openxmlformats.org/drawingml/2006/table">
            <a:tbl>
              <a:tblPr bandRow="1" firstRow="1">
                <a:noFill/>
                <a:tableStyleId>{68009A4B-C47F-4F63-8337-986C060576D3}</a:tableStyleId>
              </a:tblPr>
              <a:tblGrid>
                <a:gridCol w="1707900"/>
                <a:gridCol w="2925125"/>
                <a:gridCol w="3585600"/>
              </a:tblGrid>
              <a:tr h="430550">
                <a:tc>
                  <a:txBody>
                    <a:bodyPr/>
                    <a:lstStyle/>
                    <a:p>
                      <a:pPr indent="0" lvl="0" marL="0" marR="0" rtl="0" algn="ctr">
                        <a:spcBef>
                          <a:spcPts val="0"/>
                        </a:spcBef>
                        <a:spcAft>
                          <a:spcPts val="0"/>
                        </a:spcAft>
                        <a:buNone/>
                      </a:pPr>
                      <a:r>
                        <a:rPr lang="en-US" sz="1800"/>
                        <a:t>Metrics</a:t>
                      </a:r>
                      <a:endParaRPr/>
                    </a:p>
                  </a:txBody>
                  <a:tcPr marT="45725" marB="45725" marR="91450" marL="91450"/>
                </a:tc>
                <a:tc>
                  <a:txBody>
                    <a:bodyPr/>
                    <a:lstStyle/>
                    <a:p>
                      <a:pPr indent="0" lvl="0" marL="0" marR="0" rtl="0" algn="ctr">
                        <a:spcBef>
                          <a:spcPts val="0"/>
                        </a:spcBef>
                        <a:spcAft>
                          <a:spcPts val="0"/>
                        </a:spcAft>
                        <a:buNone/>
                      </a:pPr>
                      <a:r>
                        <a:rPr lang="en-US" sz="1800"/>
                        <a:t>5 Original Variables</a:t>
                      </a:r>
                      <a:endParaRPr/>
                    </a:p>
                  </a:txBody>
                  <a:tcPr marT="45725" marB="45725" marR="91450" marL="91450"/>
                </a:tc>
                <a:tc>
                  <a:txBody>
                    <a:bodyPr/>
                    <a:lstStyle/>
                    <a:p>
                      <a:pPr indent="0" lvl="0" marL="0" marR="0" rtl="0" algn="ctr">
                        <a:spcBef>
                          <a:spcPts val="0"/>
                        </a:spcBef>
                        <a:spcAft>
                          <a:spcPts val="0"/>
                        </a:spcAft>
                        <a:buNone/>
                      </a:pPr>
                      <a:r>
                        <a:rPr lang="en-US" sz="1800"/>
                        <a:t>2 Principal Components</a:t>
                      </a:r>
                      <a:endParaRPr/>
                    </a:p>
                  </a:txBody>
                  <a:tcPr marT="45725" marB="45725" marR="91450" marL="91450"/>
                </a:tc>
              </a:tr>
              <a:tr h="430550">
                <a:tc>
                  <a:txBody>
                    <a:bodyPr/>
                    <a:lstStyle/>
                    <a:p>
                      <a:pPr indent="0" lvl="0" marL="0" marR="0" rtl="0" algn="ctr">
                        <a:spcBef>
                          <a:spcPts val="0"/>
                        </a:spcBef>
                        <a:spcAft>
                          <a:spcPts val="0"/>
                        </a:spcAft>
                        <a:buNone/>
                      </a:pPr>
                      <a:r>
                        <a:rPr lang="en-US" sz="1800"/>
                        <a:t>Adj </a:t>
                      </a:r>
                      <a:r>
                        <a:rPr lang="en-US" sz="1800"/>
                        <a:t>R-squared</a:t>
                      </a:r>
                      <a:endParaRPr/>
                    </a:p>
                  </a:txBody>
                  <a:tcPr marT="45725" marB="45725" marR="91450" marL="91450"/>
                </a:tc>
                <a:tc>
                  <a:txBody>
                    <a:bodyPr/>
                    <a:lstStyle/>
                    <a:p>
                      <a:pPr indent="0" lvl="0" marL="0" marR="0" rtl="0" algn="ctr">
                        <a:spcBef>
                          <a:spcPts val="0"/>
                        </a:spcBef>
                        <a:spcAft>
                          <a:spcPts val="0"/>
                        </a:spcAft>
                        <a:buNone/>
                      </a:pPr>
                      <a:r>
                        <a:rPr lang="en-US" sz="1800"/>
                        <a:t>0.711</a:t>
                      </a:r>
                      <a:endParaRPr/>
                    </a:p>
                  </a:txBody>
                  <a:tcPr marT="45725" marB="45725" marR="91450" marL="91450"/>
                </a:tc>
                <a:tc>
                  <a:txBody>
                    <a:bodyPr/>
                    <a:lstStyle/>
                    <a:p>
                      <a:pPr indent="0" lvl="0" marL="0" marR="0" rtl="0" algn="ctr">
                        <a:spcBef>
                          <a:spcPts val="0"/>
                        </a:spcBef>
                        <a:spcAft>
                          <a:spcPts val="0"/>
                        </a:spcAft>
                        <a:buNone/>
                      </a:pPr>
                      <a:r>
                        <a:rPr lang="en-US" sz="1800"/>
                        <a:t>0.681</a:t>
                      </a:r>
                      <a:endParaRPr/>
                    </a:p>
                  </a:txBody>
                  <a:tcPr marT="45725" marB="45725" marR="91450" marL="91450"/>
                </a:tc>
              </a:tr>
              <a:tr h="430550">
                <a:tc>
                  <a:txBody>
                    <a:bodyPr/>
                    <a:lstStyle/>
                    <a:p>
                      <a:pPr indent="0" lvl="0" marL="0" marR="0" rtl="0" algn="ctr">
                        <a:spcBef>
                          <a:spcPts val="0"/>
                        </a:spcBef>
                        <a:spcAft>
                          <a:spcPts val="0"/>
                        </a:spcAft>
                        <a:buNone/>
                      </a:pPr>
                      <a:r>
                        <a:rPr lang="en-US" sz="1800"/>
                        <a:t>RMSE - train</a:t>
                      </a:r>
                      <a:endParaRPr/>
                    </a:p>
                  </a:txBody>
                  <a:tcPr marT="45725" marB="45725" marR="91450" marL="91450"/>
                </a:tc>
                <a:tc>
                  <a:txBody>
                    <a:bodyPr/>
                    <a:lstStyle/>
                    <a:p>
                      <a:pPr indent="0" lvl="0" marL="0" marR="0" rtl="0" algn="ctr">
                        <a:spcBef>
                          <a:spcPts val="0"/>
                        </a:spcBef>
                        <a:spcAft>
                          <a:spcPts val="0"/>
                        </a:spcAft>
                        <a:buNone/>
                      </a:pPr>
                      <a:r>
                        <a:rPr lang="en-US" sz="1800"/>
                        <a:t>1.01e+08</a:t>
                      </a:r>
                      <a:endParaRPr/>
                    </a:p>
                  </a:txBody>
                  <a:tcPr marT="45725" marB="45725" marR="91450" marL="91450"/>
                </a:tc>
                <a:tc>
                  <a:txBody>
                    <a:bodyPr/>
                    <a:lstStyle/>
                    <a:p>
                      <a:pPr indent="0" lvl="0" marL="0" marR="0" rtl="0" algn="ctr">
                        <a:spcBef>
                          <a:spcPts val="0"/>
                        </a:spcBef>
                        <a:spcAft>
                          <a:spcPts val="0"/>
                        </a:spcAft>
                        <a:buNone/>
                      </a:pPr>
                      <a:r>
                        <a:rPr lang="en-US" sz="1800"/>
                        <a:t>1.06e+08</a:t>
                      </a:r>
                      <a:endParaRPr/>
                    </a:p>
                  </a:txBody>
                  <a:tcPr marT="45725" marB="45725" marR="91450" marL="91450"/>
                </a:tc>
              </a:tr>
              <a:tr h="430550">
                <a:tc>
                  <a:txBody>
                    <a:bodyPr/>
                    <a:lstStyle/>
                    <a:p>
                      <a:pPr indent="0" lvl="0" marL="0" marR="0" rtl="0" algn="ctr">
                        <a:spcBef>
                          <a:spcPts val="0"/>
                        </a:spcBef>
                        <a:spcAft>
                          <a:spcPts val="0"/>
                        </a:spcAft>
                        <a:buNone/>
                      </a:pPr>
                      <a:r>
                        <a:rPr lang="en-US" sz="1800"/>
                        <a:t>RMSE - test</a:t>
                      </a:r>
                      <a:endParaRPr/>
                    </a:p>
                  </a:txBody>
                  <a:tcPr marT="45725" marB="45725" marR="91450" marL="91450"/>
                </a:tc>
                <a:tc>
                  <a:txBody>
                    <a:bodyPr/>
                    <a:lstStyle/>
                    <a:p>
                      <a:pPr indent="0" lvl="0" marL="0" marR="0" rtl="0" algn="ctr">
                        <a:spcBef>
                          <a:spcPts val="0"/>
                        </a:spcBef>
                        <a:spcAft>
                          <a:spcPts val="0"/>
                        </a:spcAft>
                        <a:buNone/>
                      </a:pPr>
                      <a:r>
                        <a:rPr lang="en-US" sz="1800"/>
                        <a:t>1.06e+08</a:t>
                      </a:r>
                      <a:endParaRPr/>
                    </a:p>
                  </a:txBody>
                  <a:tcPr marT="45725" marB="45725" marR="91450" marL="91450"/>
                </a:tc>
                <a:tc>
                  <a:txBody>
                    <a:bodyPr/>
                    <a:lstStyle/>
                    <a:p>
                      <a:pPr indent="0" lvl="0" marL="0" marR="0" rtl="0" algn="ctr">
                        <a:spcBef>
                          <a:spcPts val="0"/>
                        </a:spcBef>
                        <a:spcAft>
                          <a:spcPts val="0"/>
                        </a:spcAft>
                        <a:buNone/>
                      </a:pPr>
                      <a:r>
                        <a:rPr lang="en-US" sz="1800"/>
                        <a:t>1.55e+08  (+46%)</a:t>
                      </a:r>
                      <a:endParaRPr/>
                    </a:p>
                  </a:txBody>
                  <a:tcPr marT="45725" marB="45725" marR="91450" marL="91450"/>
                </a:tc>
              </a:tr>
            </a:tbl>
          </a:graphicData>
        </a:graphic>
      </p:graphicFrame>
      <p:sp>
        <p:nvSpPr>
          <p:cNvPr id="323" name="Google Shape;323;p51"/>
          <p:cNvSpPr txBox="1"/>
          <p:nvPr/>
        </p:nvSpPr>
        <p:spPr>
          <a:xfrm>
            <a:off x="325550" y="3803825"/>
            <a:ext cx="8740200" cy="1680300"/>
          </a:xfrm>
          <a:prstGeom prst="rect">
            <a:avLst/>
          </a:prstGeom>
          <a:noFill/>
          <a:ln>
            <a:noFill/>
          </a:ln>
        </p:spPr>
        <p:txBody>
          <a:bodyPr anchorCtr="0" anchor="t" bIns="45700" lIns="91425" spcFirstLastPara="1" rIns="91425" wrap="square" tIns="45700">
            <a:noAutofit/>
          </a:bodyPr>
          <a:lstStyle/>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R-squared does not reduce a lot when we using PCA.</a:t>
            </a:r>
            <a:endParaRPr sz="2000">
              <a:latin typeface="Georgia"/>
              <a:ea typeface="Georgia"/>
              <a:cs typeface="Georgia"/>
              <a:sym typeface="Georgia"/>
            </a:endParaRPr>
          </a:p>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predictive power seems to be influenced as RMSE in testing set increases by 46%.</a:t>
            </a:r>
            <a:endParaRPr sz="2000">
              <a:latin typeface="Georgia"/>
              <a:ea typeface="Georgia"/>
              <a:cs typeface="Georgia"/>
              <a:sym typeface="Georgia"/>
            </a:endParaRPr>
          </a:p>
          <a:p>
            <a:pPr indent="-298450" lvl="0" marL="28575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Potential overfitting when using PCs to build linear model.</a:t>
            </a:r>
            <a:endParaRPr sz="2000">
              <a:latin typeface="Georgia"/>
              <a:ea typeface="Georgia"/>
              <a:cs typeface="Georgia"/>
              <a:sym typeface="Georgia"/>
            </a:endParaRPr>
          </a:p>
        </p:txBody>
      </p:sp>
      <p:sp>
        <p:nvSpPr>
          <p:cNvPr id="324" name="Google Shape;324;p51"/>
          <p:cNvSpPr txBox="1"/>
          <p:nvPr>
            <p:ph type="title"/>
          </p:nvPr>
        </p:nvSpPr>
        <p:spPr>
          <a:xfrm>
            <a:off x="277900" y="238200"/>
            <a:ext cx="7756200" cy="7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Linear Model with PCs</a:t>
            </a:r>
            <a:endParaRPr b="0" sz="36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2"/>
          <p:cNvSpPr txBox="1"/>
          <p:nvPr>
            <p:ph type="title"/>
          </p:nvPr>
        </p:nvSpPr>
        <p:spPr>
          <a:xfrm>
            <a:off x="609101" y="2227600"/>
            <a:ext cx="8323200" cy="1054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4800">
                <a:solidFill>
                  <a:srgbClr val="000000"/>
                </a:solidFill>
              </a:rPr>
              <a:t>Profitability Prediction</a:t>
            </a:r>
            <a:endParaRPr sz="4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52200" y="453075"/>
            <a:ext cx="8439600" cy="4782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solidFill>
                  <a:srgbClr val="000000"/>
                </a:solidFill>
                <a:latin typeface="Georgia"/>
                <a:ea typeface="Georgia"/>
                <a:cs typeface="Georgia"/>
                <a:sym typeface="Georgia"/>
              </a:rPr>
              <a:t>Questions</a:t>
            </a:r>
            <a:endParaRPr b="1">
              <a:solidFill>
                <a:srgbClr val="000000"/>
              </a:solidFill>
              <a:latin typeface="Georgia"/>
              <a:ea typeface="Georgia"/>
              <a:cs typeface="Georgia"/>
              <a:sym typeface="Georgia"/>
            </a:endParaRPr>
          </a:p>
          <a:p>
            <a:pPr indent="-381000" lvl="0" marL="457200" rtl="0" algn="l">
              <a:lnSpc>
                <a:spcPct val="115000"/>
              </a:lnSpc>
              <a:spcBef>
                <a:spcPts val="0"/>
              </a:spcBef>
              <a:spcAft>
                <a:spcPts val="0"/>
              </a:spcAft>
              <a:buClr>
                <a:srgbClr val="000000"/>
              </a:buClr>
              <a:buSzPts val="2400"/>
              <a:buFont typeface="Georgia"/>
              <a:buChar char="➢"/>
            </a:pPr>
            <a:r>
              <a:rPr lang="en-US">
                <a:solidFill>
                  <a:srgbClr val="000000"/>
                </a:solidFill>
                <a:latin typeface="Georgia"/>
                <a:ea typeface="Georgia"/>
                <a:cs typeface="Georgia"/>
                <a:sym typeface="Georgia"/>
              </a:rPr>
              <a:t>Which factors will best determine a movie’s revenue performance and profitability?</a:t>
            </a:r>
            <a:endParaRPr>
              <a:solidFill>
                <a:srgbClr val="000000"/>
              </a:solidFill>
              <a:latin typeface="Georgia"/>
              <a:ea typeface="Georgia"/>
              <a:cs typeface="Georgia"/>
              <a:sym typeface="Georgia"/>
            </a:endParaRPr>
          </a:p>
          <a:p>
            <a:pPr indent="-381000" lvl="0" marL="457200" rtl="0" algn="l">
              <a:lnSpc>
                <a:spcPct val="115000"/>
              </a:lnSpc>
              <a:spcBef>
                <a:spcPts val="0"/>
              </a:spcBef>
              <a:spcAft>
                <a:spcPts val="0"/>
              </a:spcAft>
              <a:buClr>
                <a:srgbClr val="000000"/>
              </a:buClr>
              <a:buSzPts val="2400"/>
              <a:buFont typeface="Georgia"/>
              <a:buChar char="➢"/>
            </a:pPr>
            <a:r>
              <a:rPr lang="en-US">
                <a:solidFill>
                  <a:srgbClr val="000000"/>
                </a:solidFill>
                <a:latin typeface="Georgia"/>
                <a:ea typeface="Georgia"/>
                <a:cs typeface="Georgia"/>
                <a:sym typeface="Georgia"/>
              </a:rPr>
              <a:t>How does seasonality impact revenue generated? </a:t>
            </a:r>
            <a:endParaRPr>
              <a:solidFill>
                <a:srgbClr val="000000"/>
              </a:solidFill>
              <a:latin typeface="Georgia"/>
              <a:ea typeface="Georgia"/>
              <a:cs typeface="Georgia"/>
              <a:sym typeface="Georgia"/>
            </a:endParaRPr>
          </a:p>
          <a:p>
            <a:pPr indent="0" lvl="0" marL="0" rtl="0" algn="l">
              <a:lnSpc>
                <a:spcPct val="115000"/>
              </a:lnSpc>
              <a:spcBef>
                <a:spcPts val="480"/>
              </a:spcBef>
              <a:spcAft>
                <a:spcPts val="0"/>
              </a:spcAft>
              <a:buNone/>
            </a:pPr>
            <a:r>
              <a:rPr b="1" lang="en-US">
                <a:solidFill>
                  <a:srgbClr val="000000"/>
                </a:solidFill>
                <a:latin typeface="Georgia"/>
                <a:ea typeface="Georgia"/>
                <a:cs typeface="Georgia"/>
                <a:sym typeface="Georgia"/>
              </a:rPr>
              <a:t>Goal</a:t>
            </a:r>
            <a:r>
              <a:rPr b="1" lang="en-US">
                <a:solidFill>
                  <a:srgbClr val="000000"/>
                </a:solidFill>
                <a:latin typeface="Georgia"/>
                <a:ea typeface="Georgia"/>
                <a:cs typeface="Georgia"/>
                <a:sym typeface="Georgia"/>
              </a:rPr>
              <a:t>s</a:t>
            </a:r>
            <a:endParaRPr b="1">
              <a:solidFill>
                <a:srgbClr val="000000"/>
              </a:solidFill>
              <a:latin typeface="Georgia"/>
              <a:ea typeface="Georgia"/>
              <a:cs typeface="Georgia"/>
              <a:sym typeface="Georgia"/>
            </a:endParaRPr>
          </a:p>
          <a:p>
            <a:pPr indent="-381000" lvl="0" marL="457200" rtl="0" algn="l">
              <a:lnSpc>
                <a:spcPct val="115000"/>
              </a:lnSpc>
              <a:spcBef>
                <a:spcPts val="480"/>
              </a:spcBef>
              <a:spcAft>
                <a:spcPts val="0"/>
              </a:spcAft>
              <a:buClr>
                <a:srgbClr val="000000"/>
              </a:buClr>
              <a:buSzPts val="2400"/>
              <a:buFont typeface="Georgia"/>
              <a:buChar char="➢"/>
            </a:pPr>
            <a:r>
              <a:rPr lang="en-US">
                <a:solidFill>
                  <a:srgbClr val="000000"/>
                </a:solidFill>
                <a:latin typeface="Georgia"/>
                <a:ea typeface="Georgia"/>
                <a:cs typeface="Georgia"/>
                <a:sym typeface="Georgia"/>
              </a:rPr>
              <a:t>Construct and evaluate different kinds of models to predict a movie’s revenue and profitability. </a:t>
            </a:r>
            <a:endParaRPr>
              <a:solidFill>
                <a:srgbClr val="000000"/>
              </a:solidFill>
              <a:latin typeface="Georgia"/>
              <a:ea typeface="Georgia"/>
              <a:cs typeface="Georgia"/>
              <a:sym typeface="Georgia"/>
            </a:endParaRPr>
          </a:p>
          <a:p>
            <a:pPr indent="-381000" lvl="0" marL="457200" rtl="0" algn="l">
              <a:lnSpc>
                <a:spcPct val="115000"/>
              </a:lnSpc>
              <a:spcBef>
                <a:spcPts val="0"/>
              </a:spcBef>
              <a:spcAft>
                <a:spcPts val="0"/>
              </a:spcAft>
              <a:buClr>
                <a:srgbClr val="000000"/>
              </a:buClr>
              <a:buSzPts val="2400"/>
              <a:buFont typeface="Georgia"/>
              <a:buChar char="➢"/>
            </a:pPr>
            <a:r>
              <a:rPr lang="en-US">
                <a:solidFill>
                  <a:srgbClr val="000000"/>
                </a:solidFill>
                <a:latin typeface="Georgia"/>
                <a:ea typeface="Georgia"/>
                <a:cs typeface="Georgia"/>
                <a:sym typeface="Georgia"/>
              </a:rPr>
              <a:t>Evaluate models and find the best predictive model.</a:t>
            </a:r>
            <a:endParaRPr>
              <a:solidFill>
                <a:srgbClr val="000000"/>
              </a:solidFill>
              <a:latin typeface="Georgia"/>
              <a:ea typeface="Georgia"/>
              <a:cs typeface="Georgia"/>
              <a:sym typeface="Georgia"/>
            </a:endParaRPr>
          </a:p>
          <a:p>
            <a:pPr indent="0" lvl="0" marL="0" rtl="0" algn="l">
              <a:spcBef>
                <a:spcPts val="48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3"/>
          <p:cNvSpPr txBox="1"/>
          <p:nvPr>
            <p:ph idx="1" type="body"/>
          </p:nvPr>
        </p:nvSpPr>
        <p:spPr>
          <a:xfrm>
            <a:off x="699250" y="1419250"/>
            <a:ext cx="7745400" cy="3612300"/>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Response: y – binary output (0,1).</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0 – the movie does not gain profit (revenue &lt; budget).</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1 – the movie gains profit (revenue &gt; budget).</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Predictors:</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Numerical variables: budget, runtime, vote, popularity, score.</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Categorical variables: company, season, genres.</a:t>
            </a:r>
            <a:endParaRPr sz="2000">
              <a:solidFill>
                <a:srgbClr val="000000"/>
              </a:solidFill>
              <a:latin typeface="Georgia"/>
              <a:ea typeface="Georgia"/>
              <a:cs typeface="Georgia"/>
              <a:sym typeface="Georgia"/>
            </a:endParaRPr>
          </a:p>
        </p:txBody>
      </p:sp>
      <p:sp>
        <p:nvSpPr>
          <p:cNvPr id="335" name="Google Shape;335;p53"/>
          <p:cNvSpPr txBox="1"/>
          <p:nvPr>
            <p:ph type="title"/>
          </p:nvPr>
        </p:nvSpPr>
        <p:spPr>
          <a:xfrm>
            <a:off x="297725" y="267975"/>
            <a:ext cx="7756200" cy="80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Model Overview</a:t>
            </a:r>
            <a:endParaRPr sz="3600">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graphicFrame>
        <p:nvGraphicFramePr>
          <p:cNvPr id="340" name="Google Shape;340;p54"/>
          <p:cNvGraphicFramePr/>
          <p:nvPr/>
        </p:nvGraphicFramePr>
        <p:xfrm>
          <a:off x="698500" y="1862138"/>
          <a:ext cx="3000000" cy="3000000"/>
        </p:xfrm>
        <a:graphic>
          <a:graphicData uri="http://schemas.openxmlformats.org/drawingml/2006/table">
            <a:tbl>
              <a:tblPr bandRow="1" firstRow="1">
                <a:noFill/>
                <a:tableStyleId>{68009A4B-C47F-4F63-8337-986C060576D3}</a:tableStyleId>
              </a:tblPr>
              <a:tblGrid>
                <a:gridCol w="2582325"/>
                <a:gridCol w="2582325"/>
                <a:gridCol w="2582325"/>
              </a:tblGrid>
              <a:tr h="370850">
                <a:tc gridSpan="3">
                  <a:txBody>
                    <a:bodyPr/>
                    <a:lstStyle/>
                    <a:p>
                      <a:pPr indent="0" lvl="0" marL="0" marR="0" rtl="0" algn="ctr">
                        <a:spcBef>
                          <a:spcPts val="0"/>
                        </a:spcBef>
                        <a:spcAft>
                          <a:spcPts val="0"/>
                        </a:spcAft>
                        <a:buNone/>
                      </a:pPr>
                      <a:r>
                        <a:rPr lang="en-US" sz="1800"/>
                        <a:t>Formula: </a:t>
                      </a:r>
                      <a:r>
                        <a:rPr lang="en-US" sz="1800"/>
                        <a:t>y ~ . , data = training data</a:t>
                      </a:r>
                      <a:endParaRPr/>
                    </a:p>
                  </a:txBody>
                  <a:tcPr marT="45725" marB="45725" marR="91450" marL="91450"/>
                </a:tc>
                <a:tc hMerge="1"/>
                <a:tc hMerge="1"/>
              </a:tr>
              <a:tr h="370850">
                <a:tc>
                  <a:txBody>
                    <a:bodyPr/>
                    <a:lstStyle/>
                    <a:p>
                      <a:pPr indent="0" lvl="0" marL="0" marR="0" rtl="0" algn="ctr">
                        <a:spcBef>
                          <a:spcPts val="0"/>
                        </a:spcBef>
                        <a:spcAft>
                          <a:spcPts val="0"/>
                        </a:spcAft>
                        <a:buNone/>
                      </a:pPr>
                      <a:r>
                        <a:rPr lang="en-US" sz="1800"/>
                        <a:t>Null deviance</a:t>
                      </a:r>
                      <a:endParaRPr/>
                    </a:p>
                  </a:txBody>
                  <a:tcPr marT="45725" marB="45725" marR="91450" marL="91450"/>
                </a:tc>
                <a:tc>
                  <a:txBody>
                    <a:bodyPr/>
                    <a:lstStyle/>
                    <a:p>
                      <a:pPr indent="0" lvl="0" marL="0" marR="0" rtl="0" algn="ctr">
                        <a:spcBef>
                          <a:spcPts val="0"/>
                        </a:spcBef>
                        <a:spcAft>
                          <a:spcPts val="0"/>
                        </a:spcAft>
                        <a:buNone/>
                      </a:pPr>
                      <a:r>
                        <a:rPr lang="en-US" sz="1800"/>
                        <a:t>Residual deviance</a:t>
                      </a:r>
                      <a:endParaRPr/>
                    </a:p>
                  </a:txBody>
                  <a:tcPr marT="45725" marB="45725" marR="91450" marL="91450"/>
                </a:tc>
                <a:tc>
                  <a:txBody>
                    <a:bodyPr/>
                    <a:lstStyle/>
                    <a:p>
                      <a:pPr indent="0" lvl="0" marL="0" marR="0" rtl="0" algn="ctr">
                        <a:spcBef>
                          <a:spcPts val="0"/>
                        </a:spcBef>
                        <a:spcAft>
                          <a:spcPts val="0"/>
                        </a:spcAft>
                        <a:buNone/>
                      </a:pPr>
                      <a:r>
                        <a:rPr lang="en-US" sz="1800"/>
                        <a:t>AIC</a:t>
                      </a:r>
                      <a:endParaRPr/>
                    </a:p>
                  </a:txBody>
                  <a:tcPr marT="45725" marB="45725" marR="91450" marL="91450"/>
                </a:tc>
              </a:tr>
              <a:tr h="370850">
                <a:tc>
                  <a:txBody>
                    <a:bodyPr/>
                    <a:lstStyle/>
                    <a:p>
                      <a:pPr indent="0" lvl="0" marL="0" marR="0" rtl="0" algn="ctr">
                        <a:spcBef>
                          <a:spcPts val="0"/>
                        </a:spcBef>
                        <a:spcAft>
                          <a:spcPts val="0"/>
                        </a:spcAft>
                        <a:buNone/>
                      </a:pPr>
                      <a:r>
                        <a:rPr lang="en-US" sz="1800"/>
                        <a:t>2409.2</a:t>
                      </a:r>
                      <a:endParaRPr/>
                    </a:p>
                  </a:txBody>
                  <a:tcPr marT="45725" marB="45725" marR="91450" marL="91450"/>
                </a:tc>
                <a:tc>
                  <a:txBody>
                    <a:bodyPr/>
                    <a:lstStyle/>
                    <a:p>
                      <a:pPr indent="0" lvl="0" marL="0" marR="0" rtl="0" algn="ctr">
                        <a:spcBef>
                          <a:spcPts val="0"/>
                        </a:spcBef>
                        <a:spcAft>
                          <a:spcPts val="0"/>
                        </a:spcAft>
                        <a:buNone/>
                      </a:pPr>
                      <a:r>
                        <a:rPr lang="en-US" sz="1800"/>
                        <a:t>1805.0</a:t>
                      </a:r>
                      <a:endParaRPr/>
                    </a:p>
                  </a:txBody>
                  <a:tcPr marT="45725" marB="45725" marR="91450" marL="91450"/>
                </a:tc>
                <a:tc>
                  <a:txBody>
                    <a:bodyPr/>
                    <a:lstStyle/>
                    <a:p>
                      <a:pPr indent="0" lvl="0" marL="0" marR="0" rtl="0" algn="ctr">
                        <a:spcBef>
                          <a:spcPts val="0"/>
                        </a:spcBef>
                        <a:spcAft>
                          <a:spcPts val="0"/>
                        </a:spcAft>
                        <a:buNone/>
                      </a:pPr>
                      <a:r>
                        <a:rPr lang="en-US" sz="1800"/>
                        <a:t>1867</a:t>
                      </a:r>
                      <a:endParaRPr/>
                    </a:p>
                  </a:txBody>
                  <a:tcPr marT="45725" marB="45725" marR="91450" marL="91450"/>
                </a:tc>
              </a:tr>
            </a:tbl>
          </a:graphicData>
        </a:graphic>
      </p:graphicFrame>
      <p:sp>
        <p:nvSpPr>
          <p:cNvPr id="341" name="Google Shape;341;p54"/>
          <p:cNvSpPr txBox="1"/>
          <p:nvPr/>
        </p:nvSpPr>
        <p:spPr>
          <a:xfrm>
            <a:off x="688500" y="3647646"/>
            <a:ext cx="7756200" cy="51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Georgia"/>
                <a:ea typeface="Georgia"/>
                <a:cs typeface="Georgia"/>
                <a:sym typeface="Georgia"/>
              </a:rPr>
              <a:t>We observe that some predictors are not statistically significant.</a:t>
            </a:r>
            <a:endParaRPr sz="2000">
              <a:latin typeface="Georgia"/>
              <a:ea typeface="Georgia"/>
              <a:cs typeface="Georgia"/>
              <a:sym typeface="Georgia"/>
            </a:endParaRPr>
          </a:p>
        </p:txBody>
      </p:sp>
      <p:sp>
        <p:nvSpPr>
          <p:cNvPr id="342" name="Google Shape;342;p54"/>
          <p:cNvSpPr txBox="1"/>
          <p:nvPr>
            <p:ph type="title"/>
          </p:nvPr>
        </p:nvSpPr>
        <p:spPr>
          <a:xfrm>
            <a:off x="307675" y="456550"/>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Logistic Regression</a:t>
            </a:r>
            <a:endParaRPr b="0" sz="36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graphicFrame>
        <p:nvGraphicFramePr>
          <p:cNvPr id="347" name="Google Shape;347;p55"/>
          <p:cNvGraphicFramePr/>
          <p:nvPr/>
        </p:nvGraphicFramePr>
        <p:xfrm>
          <a:off x="698500" y="1862138"/>
          <a:ext cx="3000000" cy="3000000"/>
        </p:xfrm>
        <a:graphic>
          <a:graphicData uri="http://schemas.openxmlformats.org/drawingml/2006/table">
            <a:tbl>
              <a:tblPr bandRow="1" firstRow="1">
                <a:noFill/>
                <a:tableStyleId>{68009A4B-C47F-4F63-8337-986C060576D3}</a:tableStyleId>
              </a:tblPr>
              <a:tblGrid>
                <a:gridCol w="1936750"/>
                <a:gridCol w="1936750"/>
                <a:gridCol w="1936750"/>
                <a:gridCol w="1936750"/>
              </a:tblGrid>
              <a:tr h="537100">
                <a:tc>
                  <a:txBody>
                    <a:bodyPr/>
                    <a:lstStyle/>
                    <a:p>
                      <a:pPr indent="0" lvl="0" marL="0" marR="0" rtl="0" algn="ctr">
                        <a:spcBef>
                          <a:spcPts val="0"/>
                        </a:spcBef>
                        <a:spcAft>
                          <a:spcPts val="0"/>
                        </a:spcAft>
                        <a:buNone/>
                      </a:pPr>
                      <a:r>
                        <a:rPr lang="en-US" sz="1800"/>
                        <a:t>Variables</a:t>
                      </a:r>
                      <a:endParaRPr/>
                    </a:p>
                  </a:txBody>
                  <a:tcPr marT="45725" marB="45725" marR="91450" marL="91450"/>
                </a:tc>
                <a:tc>
                  <a:txBody>
                    <a:bodyPr/>
                    <a:lstStyle/>
                    <a:p>
                      <a:pPr indent="0" lvl="0" marL="0" marR="0" rtl="0" algn="ctr">
                        <a:spcBef>
                          <a:spcPts val="0"/>
                        </a:spcBef>
                        <a:spcAft>
                          <a:spcPts val="0"/>
                        </a:spcAft>
                        <a:buNone/>
                      </a:pPr>
                      <a:r>
                        <a:rPr lang="en-US" sz="1800"/>
                        <a:t>Company</a:t>
                      </a:r>
                      <a:endParaRPr/>
                    </a:p>
                  </a:txBody>
                  <a:tcPr marT="45725" marB="45725" marR="91450" marL="91450"/>
                </a:tc>
                <a:tc>
                  <a:txBody>
                    <a:bodyPr/>
                    <a:lstStyle/>
                    <a:p>
                      <a:pPr indent="0" lvl="0" marL="0" marR="0" rtl="0" algn="ctr">
                        <a:spcBef>
                          <a:spcPts val="0"/>
                        </a:spcBef>
                        <a:spcAft>
                          <a:spcPts val="0"/>
                        </a:spcAft>
                        <a:buNone/>
                      </a:pPr>
                      <a:r>
                        <a:rPr lang="en-US" sz="1800"/>
                        <a:t>Season</a:t>
                      </a:r>
                      <a:endParaRPr/>
                    </a:p>
                  </a:txBody>
                  <a:tcPr marT="45725" marB="45725" marR="91450" marL="91450"/>
                </a:tc>
                <a:tc>
                  <a:txBody>
                    <a:bodyPr/>
                    <a:lstStyle/>
                    <a:p>
                      <a:pPr indent="0" lvl="0" marL="0" marR="0" rtl="0" algn="ctr">
                        <a:spcBef>
                          <a:spcPts val="0"/>
                        </a:spcBef>
                        <a:spcAft>
                          <a:spcPts val="0"/>
                        </a:spcAft>
                        <a:buNone/>
                      </a:pPr>
                      <a:r>
                        <a:rPr lang="en-US" sz="1800"/>
                        <a:t>Genres</a:t>
                      </a:r>
                      <a:endParaRPr/>
                    </a:p>
                  </a:txBody>
                  <a:tcPr marT="45725" marB="45725" marR="91450" marL="91450"/>
                </a:tc>
              </a:tr>
              <a:tr h="537100">
                <a:tc>
                  <a:txBody>
                    <a:bodyPr/>
                    <a:lstStyle/>
                    <a:p>
                      <a:pPr indent="0" lvl="0" marL="0" marR="0" rtl="0" algn="ctr">
                        <a:spcBef>
                          <a:spcPts val="0"/>
                        </a:spcBef>
                        <a:spcAft>
                          <a:spcPts val="0"/>
                        </a:spcAft>
                        <a:buNone/>
                      </a:pPr>
                      <a:r>
                        <a:rPr lang="en-US" sz="1800"/>
                        <a:t>p-value</a:t>
                      </a:r>
                      <a:endParaRPr/>
                    </a:p>
                  </a:txBody>
                  <a:tcPr marT="45725" marB="45725" marR="91450" marL="91450"/>
                </a:tc>
                <a:tc>
                  <a:txBody>
                    <a:bodyPr/>
                    <a:lstStyle/>
                    <a:p>
                      <a:pPr indent="0" lvl="0" marL="0" marR="0" rtl="0" algn="ctr">
                        <a:spcBef>
                          <a:spcPts val="0"/>
                        </a:spcBef>
                        <a:spcAft>
                          <a:spcPts val="0"/>
                        </a:spcAft>
                        <a:buNone/>
                      </a:pPr>
                      <a:r>
                        <a:rPr lang="en-US" sz="1800"/>
                        <a:t>8.4e-09</a:t>
                      </a:r>
                      <a:endParaRPr/>
                    </a:p>
                  </a:txBody>
                  <a:tcPr marT="45725" marB="45725" marR="91450" marL="91450"/>
                </a:tc>
                <a:tc>
                  <a:txBody>
                    <a:bodyPr/>
                    <a:lstStyle/>
                    <a:p>
                      <a:pPr indent="0" lvl="0" marL="0" marR="0" rtl="0" algn="ctr">
                        <a:spcBef>
                          <a:spcPts val="0"/>
                        </a:spcBef>
                        <a:spcAft>
                          <a:spcPts val="0"/>
                        </a:spcAft>
                        <a:buNone/>
                      </a:pPr>
                      <a:r>
                        <a:rPr lang="en-US" sz="1800"/>
                        <a:t>0.045</a:t>
                      </a:r>
                      <a:endParaRPr/>
                    </a:p>
                  </a:txBody>
                  <a:tcPr marT="45725" marB="45725" marR="91450" marL="91450"/>
                </a:tc>
                <a:tc>
                  <a:txBody>
                    <a:bodyPr/>
                    <a:lstStyle/>
                    <a:p>
                      <a:pPr indent="0" lvl="0" marL="0" marR="0" rtl="0" algn="ctr">
                        <a:spcBef>
                          <a:spcPts val="0"/>
                        </a:spcBef>
                        <a:spcAft>
                          <a:spcPts val="0"/>
                        </a:spcAft>
                        <a:buNone/>
                      </a:pPr>
                      <a:r>
                        <a:rPr lang="en-US" sz="1800"/>
                        <a:t>0.12</a:t>
                      </a:r>
                      <a:endParaRPr/>
                    </a:p>
                  </a:txBody>
                  <a:tcPr marT="45725" marB="45725" marR="91450" marL="91450"/>
                </a:tc>
              </a:tr>
            </a:tbl>
          </a:graphicData>
        </a:graphic>
      </p:graphicFrame>
      <p:sp>
        <p:nvSpPr>
          <p:cNvPr id="348" name="Google Shape;348;p55"/>
          <p:cNvSpPr txBox="1"/>
          <p:nvPr/>
        </p:nvSpPr>
        <p:spPr>
          <a:xfrm>
            <a:off x="698875" y="3813550"/>
            <a:ext cx="7816500" cy="11586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overall effect of company is clearly statistically significant.</a:t>
            </a:r>
            <a:endParaRPr sz="2000">
              <a:latin typeface="Georgia"/>
              <a:ea typeface="Georgia"/>
              <a:cs typeface="Georgia"/>
              <a:sym typeface="Georgia"/>
            </a:endParaRPr>
          </a:p>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The overall effect of season is not statistically significant. </a:t>
            </a:r>
            <a:endParaRPr sz="2000">
              <a:latin typeface="Georgia"/>
              <a:ea typeface="Georgia"/>
              <a:cs typeface="Georgia"/>
              <a:sym typeface="Georgia"/>
            </a:endParaRPr>
          </a:p>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Genres can be removed from the model formula.</a:t>
            </a:r>
            <a:endParaRPr sz="2000">
              <a:latin typeface="Georgia"/>
              <a:ea typeface="Georgia"/>
              <a:cs typeface="Georgia"/>
              <a:sym typeface="Georgia"/>
            </a:endParaRPr>
          </a:p>
        </p:txBody>
      </p:sp>
      <p:sp>
        <p:nvSpPr>
          <p:cNvPr id="349" name="Google Shape;349;p55"/>
          <p:cNvSpPr txBox="1"/>
          <p:nvPr>
            <p:ph type="title"/>
          </p:nvPr>
        </p:nvSpPr>
        <p:spPr>
          <a:xfrm>
            <a:off x="595500" y="337450"/>
            <a:ext cx="77562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Wald Test</a:t>
            </a:r>
            <a:endParaRPr b="0" sz="36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graphicFrame>
        <p:nvGraphicFramePr>
          <p:cNvPr id="354" name="Google Shape;354;p56"/>
          <p:cNvGraphicFramePr/>
          <p:nvPr/>
        </p:nvGraphicFramePr>
        <p:xfrm>
          <a:off x="392186" y="1540565"/>
          <a:ext cx="3000000" cy="3000000"/>
        </p:xfrm>
        <a:graphic>
          <a:graphicData uri="http://schemas.openxmlformats.org/drawingml/2006/table">
            <a:tbl>
              <a:tblPr bandRow="1" firstRow="1">
                <a:noFill/>
                <a:tableStyleId>{68009A4B-C47F-4F63-8337-986C060576D3}</a:tableStyleId>
              </a:tblPr>
              <a:tblGrid>
                <a:gridCol w="874650"/>
                <a:gridCol w="1083375"/>
                <a:gridCol w="904450"/>
                <a:gridCol w="844825"/>
                <a:gridCol w="864700"/>
                <a:gridCol w="884575"/>
                <a:gridCol w="983975"/>
                <a:gridCol w="854775"/>
                <a:gridCol w="1053550"/>
              </a:tblGrid>
              <a:tr h="409725">
                <a:tc>
                  <a:txBody>
                    <a:bodyPr/>
                    <a:lstStyle/>
                    <a:p>
                      <a:pPr indent="0" lvl="0" marL="0" marR="0" rtl="0" algn="ctr">
                        <a:spcBef>
                          <a:spcPts val="0"/>
                        </a:spcBef>
                        <a:spcAft>
                          <a:spcPts val="0"/>
                        </a:spcAft>
                        <a:buNone/>
                      </a:pPr>
                      <a:r>
                        <a:rPr lang="en-US" sz="1400"/>
                        <a:t>budget</a:t>
                      </a:r>
                      <a:endParaRPr/>
                    </a:p>
                  </a:txBody>
                  <a:tcPr marT="45725" marB="45725" marR="91450" marL="91450"/>
                </a:tc>
                <a:tc>
                  <a:txBody>
                    <a:bodyPr/>
                    <a:lstStyle/>
                    <a:p>
                      <a:pPr indent="0" lvl="0" marL="0" marR="0" rtl="0" algn="ctr">
                        <a:spcBef>
                          <a:spcPts val="0"/>
                        </a:spcBef>
                        <a:spcAft>
                          <a:spcPts val="0"/>
                        </a:spcAft>
                        <a:buNone/>
                      </a:pPr>
                      <a:r>
                        <a:rPr lang="en-US" sz="1400"/>
                        <a:t>popularity</a:t>
                      </a:r>
                      <a:endParaRPr/>
                    </a:p>
                  </a:txBody>
                  <a:tcPr marT="45725" marB="45725" marR="91450" marL="91450"/>
                </a:tc>
                <a:tc>
                  <a:txBody>
                    <a:bodyPr/>
                    <a:lstStyle/>
                    <a:p>
                      <a:pPr indent="0" lvl="0" marL="0" marR="0" rtl="0" algn="ctr">
                        <a:spcBef>
                          <a:spcPts val="0"/>
                        </a:spcBef>
                        <a:spcAft>
                          <a:spcPts val="0"/>
                        </a:spcAft>
                        <a:buNone/>
                      </a:pPr>
                      <a:r>
                        <a:rPr lang="en-US" sz="1400"/>
                        <a:t>runtime</a:t>
                      </a:r>
                      <a:endParaRPr/>
                    </a:p>
                  </a:txBody>
                  <a:tcPr marT="45725" marB="45725" marR="91450" marL="91450"/>
                </a:tc>
                <a:tc>
                  <a:txBody>
                    <a:bodyPr/>
                    <a:lstStyle/>
                    <a:p>
                      <a:pPr indent="0" lvl="0" marL="0" marR="0" rtl="0" algn="ctr">
                        <a:spcBef>
                          <a:spcPts val="0"/>
                        </a:spcBef>
                        <a:spcAft>
                          <a:spcPts val="0"/>
                        </a:spcAft>
                        <a:buNone/>
                      </a:pPr>
                      <a:r>
                        <a:rPr lang="en-US" sz="1400"/>
                        <a:t>score</a:t>
                      </a:r>
                      <a:endParaRPr/>
                    </a:p>
                  </a:txBody>
                  <a:tcPr marT="45725" marB="45725" marR="91450" marL="91450"/>
                </a:tc>
                <a:tc>
                  <a:txBody>
                    <a:bodyPr/>
                    <a:lstStyle/>
                    <a:p>
                      <a:pPr indent="0" lvl="0" marL="0" marR="0" rtl="0" algn="ctr">
                        <a:spcBef>
                          <a:spcPts val="0"/>
                        </a:spcBef>
                        <a:spcAft>
                          <a:spcPts val="0"/>
                        </a:spcAft>
                        <a:buNone/>
                      </a:pPr>
                      <a:r>
                        <a:rPr lang="en-US" sz="1400"/>
                        <a:t>vote</a:t>
                      </a:r>
                      <a:endParaRPr/>
                    </a:p>
                  </a:txBody>
                  <a:tcPr marT="45725" marB="45725" marR="91450" marL="91450"/>
                </a:tc>
                <a:tc>
                  <a:txBody>
                    <a:bodyPr/>
                    <a:lstStyle/>
                    <a:p>
                      <a:pPr indent="0" lvl="0" marL="0" marR="0" rtl="0" algn="ctr">
                        <a:spcBef>
                          <a:spcPts val="0"/>
                        </a:spcBef>
                        <a:spcAft>
                          <a:spcPts val="0"/>
                        </a:spcAft>
                        <a:buNone/>
                      </a:pPr>
                      <a:r>
                        <a:rPr lang="en-US" sz="1400"/>
                        <a:t>genres</a:t>
                      </a:r>
                      <a:endParaRPr/>
                    </a:p>
                  </a:txBody>
                  <a:tcPr marT="45725" marB="45725" marR="91450" marL="91450"/>
                </a:tc>
                <a:tc>
                  <a:txBody>
                    <a:bodyPr/>
                    <a:lstStyle/>
                    <a:p>
                      <a:pPr indent="0" lvl="0" marL="0" marR="0" rtl="0" algn="ctr">
                        <a:spcBef>
                          <a:spcPts val="0"/>
                        </a:spcBef>
                        <a:spcAft>
                          <a:spcPts val="0"/>
                        </a:spcAft>
                        <a:buNone/>
                      </a:pPr>
                      <a:r>
                        <a:rPr lang="en-US" sz="1400"/>
                        <a:t>company</a:t>
                      </a:r>
                      <a:endParaRPr/>
                    </a:p>
                  </a:txBody>
                  <a:tcPr marT="45725" marB="45725" marR="91450" marL="91450"/>
                </a:tc>
                <a:tc>
                  <a:txBody>
                    <a:bodyPr/>
                    <a:lstStyle/>
                    <a:p>
                      <a:pPr indent="0" lvl="0" marL="0" marR="0" rtl="0" algn="ctr">
                        <a:spcBef>
                          <a:spcPts val="0"/>
                        </a:spcBef>
                        <a:spcAft>
                          <a:spcPts val="0"/>
                        </a:spcAft>
                        <a:buNone/>
                      </a:pPr>
                      <a:r>
                        <a:rPr lang="en-US" sz="1400"/>
                        <a:t>season</a:t>
                      </a:r>
                      <a:endParaRPr/>
                    </a:p>
                  </a:txBody>
                  <a:tcPr marT="45725" marB="45725" marR="91450" marL="91450"/>
                </a:tc>
                <a:tc>
                  <a:txBody>
                    <a:bodyPr/>
                    <a:lstStyle/>
                    <a:p>
                      <a:pPr indent="0" lvl="0" marL="0" marR="0" rtl="0" algn="ctr">
                        <a:spcBef>
                          <a:spcPts val="0"/>
                        </a:spcBef>
                        <a:spcAft>
                          <a:spcPts val="0"/>
                        </a:spcAft>
                        <a:buNone/>
                      </a:pPr>
                      <a:r>
                        <a:rPr lang="en-US" sz="1400"/>
                        <a:t>criterion</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1855</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1856</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1857</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1858</a:t>
                      </a:r>
                      <a:endParaRPr/>
                    </a:p>
                  </a:txBody>
                  <a:tcPr marT="45725" marB="45725" marR="91450" marL="91450"/>
                </a:tc>
              </a:tr>
              <a:tr h="409725">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true</a:t>
                      </a:r>
                      <a:endParaRPr/>
                    </a:p>
                  </a:txBody>
                  <a:tcPr marT="45725" marB="45725" marR="91450" marL="91450"/>
                </a:tc>
                <a:tc>
                  <a:txBody>
                    <a:bodyPr/>
                    <a:lstStyle/>
                    <a:p>
                      <a:pPr indent="0" lvl="0" marL="0" marR="0" rtl="0" algn="ctr">
                        <a:spcBef>
                          <a:spcPts val="0"/>
                        </a:spcBef>
                        <a:spcAft>
                          <a:spcPts val="0"/>
                        </a:spcAft>
                        <a:buNone/>
                      </a:pPr>
                      <a:r>
                        <a:rPr lang="en-US" sz="1800"/>
                        <a:t>false</a:t>
                      </a:r>
                      <a:endParaRPr/>
                    </a:p>
                  </a:txBody>
                  <a:tcPr marT="45725" marB="45725" marR="91450" marL="91450"/>
                </a:tc>
                <a:tc>
                  <a:txBody>
                    <a:bodyPr/>
                    <a:lstStyle/>
                    <a:p>
                      <a:pPr indent="0" lvl="0" marL="0" marR="0" rtl="0" algn="ctr">
                        <a:spcBef>
                          <a:spcPts val="0"/>
                        </a:spcBef>
                        <a:spcAft>
                          <a:spcPts val="0"/>
                        </a:spcAft>
                        <a:buNone/>
                      </a:pPr>
                      <a:r>
                        <a:rPr lang="en-US" sz="1800"/>
                        <a:t>1858</a:t>
                      </a:r>
                      <a:endParaRPr/>
                    </a:p>
                  </a:txBody>
                  <a:tcPr marT="45725" marB="45725" marR="91450" marL="91450"/>
                </a:tc>
              </a:tr>
            </a:tbl>
          </a:graphicData>
        </a:graphic>
      </p:graphicFrame>
      <p:sp>
        <p:nvSpPr>
          <p:cNvPr id="355" name="Google Shape;355;p56"/>
          <p:cNvSpPr txBox="1"/>
          <p:nvPr/>
        </p:nvSpPr>
        <p:spPr>
          <a:xfrm>
            <a:off x="392175" y="4642650"/>
            <a:ext cx="8417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Georgia"/>
                <a:ea typeface="Georgia"/>
                <a:cs typeface="Georgia"/>
                <a:sym typeface="Georgia"/>
              </a:rPr>
              <a:t>Best logit model formula: y ~ budget + score + vote + company + season</a:t>
            </a:r>
            <a:endParaRPr sz="2000">
              <a:latin typeface="Georgia"/>
              <a:ea typeface="Georgia"/>
              <a:cs typeface="Georgia"/>
              <a:sym typeface="Georgia"/>
            </a:endParaRPr>
          </a:p>
        </p:txBody>
      </p:sp>
      <p:sp>
        <p:nvSpPr>
          <p:cNvPr id="356" name="Google Shape;356;p56"/>
          <p:cNvSpPr txBox="1"/>
          <p:nvPr>
            <p:ph type="title"/>
          </p:nvPr>
        </p:nvSpPr>
        <p:spPr>
          <a:xfrm>
            <a:off x="248125" y="327525"/>
            <a:ext cx="7756200" cy="67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Model Selection - AIC</a:t>
            </a:r>
            <a:endParaRPr b="0" sz="36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graphicFrame>
        <p:nvGraphicFramePr>
          <p:cNvPr id="361" name="Google Shape;361;p57"/>
          <p:cNvGraphicFramePr/>
          <p:nvPr/>
        </p:nvGraphicFramePr>
        <p:xfrm>
          <a:off x="496888" y="1375775"/>
          <a:ext cx="3000000" cy="3000000"/>
        </p:xfrm>
        <a:graphic>
          <a:graphicData uri="http://schemas.openxmlformats.org/drawingml/2006/table">
            <a:tbl>
              <a:tblPr bandRow="1" firstRow="1">
                <a:noFill/>
                <a:tableStyleId>{68009A4B-C47F-4F63-8337-986C060576D3}</a:tableStyleId>
              </a:tblPr>
              <a:tblGrid>
                <a:gridCol w="3458875"/>
                <a:gridCol w="2544425"/>
                <a:gridCol w="2186600"/>
              </a:tblGrid>
              <a:tr h="370850">
                <a:tc>
                  <a:txBody>
                    <a:bodyPr/>
                    <a:lstStyle/>
                    <a:p>
                      <a:pPr indent="0" lvl="0" marL="0" marR="0" rtl="0" algn="ctr">
                        <a:spcBef>
                          <a:spcPts val="0"/>
                        </a:spcBef>
                        <a:spcAft>
                          <a:spcPts val="0"/>
                        </a:spcAft>
                        <a:buNone/>
                      </a:pPr>
                      <a:r>
                        <a:rPr lang="en-US" sz="1800"/>
                        <a:t>Predicted Probability Cut-off</a:t>
                      </a:r>
                      <a:endParaRPr/>
                    </a:p>
                  </a:txBody>
                  <a:tcPr marT="45725" marB="45725" marR="91450" marL="91450"/>
                </a:tc>
                <a:tc>
                  <a:txBody>
                    <a:bodyPr/>
                    <a:lstStyle/>
                    <a:p>
                      <a:pPr indent="0" lvl="0" marL="0" marR="0" rtl="0" algn="ctr">
                        <a:spcBef>
                          <a:spcPts val="0"/>
                        </a:spcBef>
                        <a:spcAft>
                          <a:spcPts val="0"/>
                        </a:spcAft>
                        <a:buNone/>
                      </a:pPr>
                      <a:r>
                        <a:rPr lang="en-US" sz="1800"/>
                        <a:t>Accuracy </a:t>
                      </a:r>
                      <a:endParaRPr/>
                    </a:p>
                  </a:txBody>
                  <a:tcPr marT="45725" marB="45725" marR="91450" marL="91450"/>
                </a:tc>
                <a:tc>
                  <a:txBody>
                    <a:bodyPr/>
                    <a:lstStyle/>
                    <a:p>
                      <a:pPr indent="0" lvl="0" marL="0" marR="0" rtl="0" algn="ctr">
                        <a:spcBef>
                          <a:spcPts val="0"/>
                        </a:spcBef>
                        <a:spcAft>
                          <a:spcPts val="0"/>
                        </a:spcAft>
                        <a:buNone/>
                      </a:pPr>
                      <a:r>
                        <a:rPr lang="en-US" sz="1800"/>
                        <a:t>Kappa </a:t>
                      </a:r>
                      <a:endParaRPr/>
                    </a:p>
                  </a:txBody>
                  <a:tcPr marT="45725" marB="45725" marR="91450" marL="91450"/>
                </a:tc>
              </a:tr>
              <a:tr h="370850">
                <a:tc>
                  <a:txBody>
                    <a:bodyPr/>
                    <a:lstStyle/>
                    <a:p>
                      <a:pPr indent="0" lvl="0" marL="0" marR="0" rtl="0" algn="ctr">
                        <a:spcBef>
                          <a:spcPts val="0"/>
                        </a:spcBef>
                        <a:spcAft>
                          <a:spcPts val="0"/>
                        </a:spcAft>
                        <a:buNone/>
                      </a:pPr>
                      <a:r>
                        <a:rPr lang="en-US" sz="1800"/>
                        <a:t>0.5</a:t>
                      </a:r>
                      <a:endParaRPr/>
                    </a:p>
                  </a:txBody>
                  <a:tcPr marT="45725" marB="45725" marR="91450" marL="91450"/>
                </a:tc>
                <a:tc>
                  <a:txBody>
                    <a:bodyPr/>
                    <a:lstStyle/>
                    <a:p>
                      <a:pPr indent="0" lvl="0" marL="0" marR="0" rtl="0" algn="ctr">
                        <a:spcBef>
                          <a:spcPts val="0"/>
                        </a:spcBef>
                        <a:spcAft>
                          <a:spcPts val="0"/>
                        </a:spcAft>
                        <a:buNone/>
                      </a:pPr>
                      <a:r>
                        <a:rPr lang="en-US" sz="1800"/>
                        <a:t>81.9%</a:t>
                      </a:r>
                      <a:endParaRPr/>
                    </a:p>
                  </a:txBody>
                  <a:tcPr marT="45725" marB="45725" marR="91450" marL="91450"/>
                </a:tc>
                <a:tc>
                  <a:txBody>
                    <a:bodyPr/>
                    <a:lstStyle/>
                    <a:p>
                      <a:pPr indent="0" lvl="0" marL="0" marR="0" rtl="0" algn="ctr">
                        <a:spcBef>
                          <a:spcPts val="0"/>
                        </a:spcBef>
                        <a:spcAft>
                          <a:spcPts val="0"/>
                        </a:spcAft>
                        <a:buNone/>
                      </a:pPr>
                      <a:r>
                        <a:rPr lang="en-US" sz="1800"/>
                        <a:t>0.425 (moderate)</a:t>
                      </a:r>
                      <a:endParaRPr/>
                    </a:p>
                  </a:txBody>
                  <a:tcPr marT="45725" marB="45725" marR="91450" marL="91450"/>
                </a:tc>
              </a:tr>
              <a:tr h="370850">
                <a:tc>
                  <a:txBody>
                    <a:bodyPr/>
                    <a:lstStyle/>
                    <a:p>
                      <a:pPr indent="0" lvl="0" marL="0" marR="0" rtl="0" algn="ctr">
                        <a:spcBef>
                          <a:spcPts val="0"/>
                        </a:spcBef>
                        <a:spcAft>
                          <a:spcPts val="0"/>
                        </a:spcAft>
                        <a:buNone/>
                      </a:pPr>
                      <a:r>
                        <a:rPr lang="en-US" sz="1800"/>
                        <a:t>0.6</a:t>
                      </a:r>
                      <a:endParaRPr/>
                    </a:p>
                  </a:txBody>
                  <a:tcPr marT="45725" marB="45725" marR="91450" marL="91450"/>
                </a:tc>
                <a:tc>
                  <a:txBody>
                    <a:bodyPr/>
                    <a:lstStyle/>
                    <a:p>
                      <a:pPr indent="0" lvl="0" marL="0" marR="0" rtl="0" algn="ctr">
                        <a:spcBef>
                          <a:spcPts val="0"/>
                        </a:spcBef>
                        <a:spcAft>
                          <a:spcPts val="0"/>
                        </a:spcAft>
                        <a:buNone/>
                      </a:pPr>
                      <a:r>
                        <a:rPr lang="en-US" sz="1800"/>
                        <a:t>80.7%</a:t>
                      </a:r>
                      <a:endParaRPr/>
                    </a:p>
                  </a:txBody>
                  <a:tcPr marT="45725" marB="45725" marR="91450" marL="91450"/>
                </a:tc>
                <a:tc>
                  <a:txBody>
                    <a:bodyPr/>
                    <a:lstStyle/>
                    <a:p>
                      <a:pPr indent="0" lvl="0" marL="0" marR="0" rtl="0" algn="ctr">
                        <a:spcBef>
                          <a:spcPts val="0"/>
                        </a:spcBef>
                        <a:spcAft>
                          <a:spcPts val="0"/>
                        </a:spcAft>
                        <a:buNone/>
                      </a:pPr>
                      <a:r>
                        <a:rPr lang="en-US" sz="1800"/>
                        <a:t>0.486 (moderate)</a:t>
                      </a:r>
                      <a:endParaRPr/>
                    </a:p>
                  </a:txBody>
                  <a:tcPr marT="45725" marB="45725" marR="91450" marL="91450"/>
                </a:tc>
              </a:tr>
              <a:tr h="370850">
                <a:tc>
                  <a:txBody>
                    <a:bodyPr/>
                    <a:lstStyle/>
                    <a:p>
                      <a:pPr indent="0" lvl="0" marL="0" marR="0" rtl="0" algn="ctr">
                        <a:spcBef>
                          <a:spcPts val="0"/>
                        </a:spcBef>
                        <a:spcAft>
                          <a:spcPts val="0"/>
                        </a:spcAft>
                        <a:buNone/>
                      </a:pPr>
                      <a:r>
                        <a:rPr lang="en-US" sz="1800"/>
                        <a:t>0.7</a:t>
                      </a:r>
                      <a:endParaRPr/>
                    </a:p>
                  </a:txBody>
                  <a:tcPr marT="45725" marB="45725" marR="91450" marL="91450"/>
                </a:tc>
                <a:tc>
                  <a:txBody>
                    <a:bodyPr/>
                    <a:lstStyle/>
                    <a:p>
                      <a:pPr indent="0" lvl="0" marL="0" marR="0" rtl="0" algn="ctr">
                        <a:spcBef>
                          <a:spcPts val="0"/>
                        </a:spcBef>
                        <a:spcAft>
                          <a:spcPts val="0"/>
                        </a:spcAft>
                        <a:buNone/>
                      </a:pPr>
                      <a:r>
                        <a:rPr lang="en-US" sz="1800"/>
                        <a:t>77.4%</a:t>
                      </a:r>
                      <a:endParaRPr/>
                    </a:p>
                  </a:txBody>
                  <a:tcPr marT="45725" marB="45725" marR="91450" marL="91450"/>
                </a:tc>
                <a:tc>
                  <a:txBody>
                    <a:bodyPr/>
                    <a:lstStyle/>
                    <a:p>
                      <a:pPr indent="0" lvl="0" marL="0" marR="0" rtl="0" algn="ctr">
                        <a:spcBef>
                          <a:spcPts val="0"/>
                        </a:spcBef>
                        <a:spcAft>
                          <a:spcPts val="0"/>
                        </a:spcAft>
                        <a:buNone/>
                      </a:pPr>
                      <a:r>
                        <a:rPr lang="en-US" sz="1800"/>
                        <a:t>0.476 (moderate)</a:t>
                      </a:r>
                      <a:endParaRPr/>
                    </a:p>
                  </a:txBody>
                  <a:tcPr marT="45725" marB="45725" marR="91450" marL="91450"/>
                </a:tc>
              </a:tr>
              <a:tr h="370850">
                <a:tc>
                  <a:txBody>
                    <a:bodyPr/>
                    <a:lstStyle/>
                    <a:p>
                      <a:pPr indent="0" lvl="0" marL="0" marR="0" rtl="0" algn="ctr">
                        <a:spcBef>
                          <a:spcPts val="0"/>
                        </a:spcBef>
                        <a:spcAft>
                          <a:spcPts val="0"/>
                        </a:spcAft>
                        <a:buNone/>
                      </a:pPr>
                      <a:r>
                        <a:rPr lang="en-US" sz="1800"/>
                        <a:t>0.8</a:t>
                      </a:r>
                      <a:endParaRPr/>
                    </a:p>
                  </a:txBody>
                  <a:tcPr marT="45725" marB="45725" marR="91450" marL="91450"/>
                </a:tc>
                <a:tc>
                  <a:txBody>
                    <a:bodyPr/>
                    <a:lstStyle/>
                    <a:p>
                      <a:pPr indent="0" lvl="0" marL="0" marR="0" rtl="0" algn="ctr">
                        <a:spcBef>
                          <a:spcPts val="0"/>
                        </a:spcBef>
                        <a:spcAft>
                          <a:spcPts val="0"/>
                        </a:spcAft>
                        <a:buNone/>
                      </a:pPr>
                      <a:r>
                        <a:rPr lang="en-US" sz="1800"/>
                        <a:t>69.0%</a:t>
                      </a:r>
                      <a:endParaRPr/>
                    </a:p>
                  </a:txBody>
                  <a:tcPr marT="45725" marB="45725" marR="91450" marL="91450"/>
                </a:tc>
                <a:tc>
                  <a:txBody>
                    <a:bodyPr/>
                    <a:lstStyle/>
                    <a:p>
                      <a:pPr indent="0" lvl="0" marL="0" marR="0" rtl="0" algn="ctr">
                        <a:spcBef>
                          <a:spcPts val="0"/>
                        </a:spcBef>
                        <a:spcAft>
                          <a:spcPts val="0"/>
                        </a:spcAft>
                        <a:buNone/>
                      </a:pPr>
                      <a:r>
                        <a:rPr lang="en-US" sz="1800"/>
                        <a:t>0.379 (fair)</a:t>
                      </a:r>
                      <a:endParaRPr/>
                    </a:p>
                  </a:txBody>
                  <a:tcPr marT="45725" marB="45725" marR="91450" marL="91450"/>
                </a:tc>
              </a:tr>
              <a:tr h="370850">
                <a:tc>
                  <a:txBody>
                    <a:bodyPr/>
                    <a:lstStyle/>
                    <a:p>
                      <a:pPr indent="0" lvl="0" marL="0" marR="0" rtl="0" algn="ctr">
                        <a:spcBef>
                          <a:spcPts val="0"/>
                        </a:spcBef>
                        <a:spcAft>
                          <a:spcPts val="0"/>
                        </a:spcAft>
                        <a:buNone/>
                      </a:pPr>
                      <a:r>
                        <a:rPr lang="en-US" sz="1800"/>
                        <a:t>0.9</a:t>
                      </a:r>
                      <a:endParaRPr/>
                    </a:p>
                  </a:txBody>
                  <a:tcPr marT="45725" marB="45725" marR="91450" marL="91450"/>
                </a:tc>
                <a:tc>
                  <a:txBody>
                    <a:bodyPr/>
                    <a:lstStyle/>
                    <a:p>
                      <a:pPr indent="0" lvl="0" marL="0" marR="0" rtl="0" algn="ctr">
                        <a:spcBef>
                          <a:spcPts val="0"/>
                        </a:spcBef>
                        <a:spcAft>
                          <a:spcPts val="0"/>
                        </a:spcAft>
                        <a:buNone/>
                      </a:pPr>
                      <a:r>
                        <a:rPr lang="en-US" sz="1800"/>
                        <a:t>59.2%</a:t>
                      </a:r>
                      <a:endParaRPr/>
                    </a:p>
                  </a:txBody>
                  <a:tcPr marT="45725" marB="45725" marR="91450" marL="91450"/>
                </a:tc>
                <a:tc>
                  <a:txBody>
                    <a:bodyPr/>
                    <a:lstStyle/>
                    <a:p>
                      <a:pPr indent="0" lvl="0" marL="0" marR="0" rtl="0" algn="ctr">
                        <a:spcBef>
                          <a:spcPts val="0"/>
                        </a:spcBef>
                        <a:spcAft>
                          <a:spcPts val="0"/>
                        </a:spcAft>
                        <a:buNone/>
                      </a:pPr>
                      <a:r>
                        <a:rPr lang="en-US" sz="1800"/>
                        <a:t>0.280 (fair)</a:t>
                      </a:r>
                      <a:endParaRPr/>
                    </a:p>
                  </a:txBody>
                  <a:tcPr marT="45725" marB="45725" marR="91450" marL="91450"/>
                </a:tc>
              </a:tr>
            </a:tbl>
          </a:graphicData>
        </a:graphic>
      </p:graphicFrame>
      <p:sp>
        <p:nvSpPr>
          <p:cNvPr id="362" name="Google Shape;362;p57"/>
          <p:cNvSpPr txBox="1"/>
          <p:nvPr/>
        </p:nvSpPr>
        <p:spPr>
          <a:xfrm>
            <a:off x="496900" y="4033650"/>
            <a:ext cx="8395800" cy="1477200"/>
          </a:xfrm>
          <a:prstGeom prst="rect">
            <a:avLst/>
          </a:prstGeom>
          <a:noFill/>
          <a:ln>
            <a:noFill/>
          </a:ln>
        </p:spPr>
        <p:txBody>
          <a:bodyPr anchorCtr="0" anchor="t" bIns="45700" lIns="91425" spcFirstLastPara="1" rIns="91425" wrap="square" tIns="45700">
            <a:noAutofit/>
          </a:bodyPr>
          <a:lstStyle/>
          <a:p>
            <a:pPr indent="-298450" lvl="0" marL="285750" marR="0" rtl="0" algn="l">
              <a:lnSpc>
                <a:spcPct val="115000"/>
              </a:lnSpc>
              <a:spcBef>
                <a:spcPts val="0"/>
              </a:spcBef>
              <a:spcAft>
                <a:spcPts val="0"/>
              </a:spcAft>
              <a:buSzPts val="2000"/>
              <a:buFont typeface="Georgia"/>
              <a:buChar char="➢"/>
            </a:pPr>
            <a:r>
              <a:rPr i="0" lang="en-US" sz="2000" u="none" cap="none" strike="noStrike">
                <a:latin typeface="Georgia"/>
                <a:ea typeface="Georgia"/>
                <a:cs typeface="Georgia"/>
                <a:sym typeface="Georgia"/>
              </a:rPr>
              <a:t>Predicted Probability &gt; cut-off, y = 1; otherwise y = 0.</a:t>
            </a:r>
            <a:endParaRPr sz="2000">
              <a:latin typeface="Georgia"/>
              <a:ea typeface="Georgia"/>
              <a:cs typeface="Georgia"/>
              <a:sym typeface="Georgia"/>
            </a:endParaRPr>
          </a:p>
          <a:p>
            <a:pPr indent="-298450" lvl="0" marL="285750" marR="0" rtl="0" algn="l">
              <a:lnSpc>
                <a:spcPct val="115000"/>
              </a:lnSpc>
              <a:spcBef>
                <a:spcPts val="0"/>
              </a:spcBef>
              <a:spcAft>
                <a:spcPts val="0"/>
              </a:spcAft>
              <a:buSzPts val="2000"/>
              <a:buFont typeface="Georgia"/>
              <a:buChar char="➢"/>
            </a:pPr>
            <a:r>
              <a:rPr lang="en-US" sz="2000">
                <a:latin typeface="Georgia"/>
                <a:ea typeface="Georgia"/>
                <a:cs typeface="Georgia"/>
                <a:sym typeface="Georgia"/>
              </a:rPr>
              <a:t>The results show that the cut-off 0.5 gives the best prediction on testing set, while the cut-off 0.6 gives the highest interrater reliability.</a:t>
            </a:r>
            <a:endParaRPr sz="2000">
              <a:latin typeface="Georgia"/>
              <a:ea typeface="Georgia"/>
              <a:cs typeface="Georgia"/>
              <a:sym typeface="Georgia"/>
            </a:endParaRPr>
          </a:p>
        </p:txBody>
      </p:sp>
      <p:sp>
        <p:nvSpPr>
          <p:cNvPr id="363" name="Google Shape;363;p57"/>
          <p:cNvSpPr txBox="1"/>
          <p:nvPr>
            <p:ph type="title"/>
          </p:nvPr>
        </p:nvSpPr>
        <p:spPr>
          <a:xfrm>
            <a:off x="416850" y="238200"/>
            <a:ext cx="7756200" cy="84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Predicted Probability &amp; Accuracy</a:t>
            </a:r>
            <a:endParaRPr b="0" sz="36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graphicFrame>
        <p:nvGraphicFramePr>
          <p:cNvPr id="368" name="Google Shape;368;p58"/>
          <p:cNvGraphicFramePr/>
          <p:nvPr/>
        </p:nvGraphicFramePr>
        <p:xfrm>
          <a:off x="698503" y="974438"/>
          <a:ext cx="3000000" cy="3000000"/>
        </p:xfrm>
        <a:graphic>
          <a:graphicData uri="http://schemas.openxmlformats.org/drawingml/2006/table">
            <a:tbl>
              <a:tblPr bandRow="1" firstRow="1">
                <a:noFill/>
                <a:tableStyleId>{68009A4B-C47F-4F63-8337-986C060576D3}</a:tableStyleId>
              </a:tblPr>
              <a:tblGrid>
                <a:gridCol w="3873500"/>
                <a:gridCol w="3873500"/>
              </a:tblGrid>
              <a:tr h="370850">
                <a:tc>
                  <a:txBody>
                    <a:bodyPr/>
                    <a:lstStyle/>
                    <a:p>
                      <a:pPr indent="0" lvl="0" marL="0" marR="0" rtl="0" algn="l">
                        <a:spcBef>
                          <a:spcPts val="0"/>
                        </a:spcBef>
                        <a:spcAft>
                          <a:spcPts val="0"/>
                        </a:spcAft>
                        <a:buNone/>
                      </a:pPr>
                      <a:r>
                        <a:rPr lang="en-US" sz="1800"/>
                        <a:t>Variables</a:t>
                      </a:r>
                      <a:endParaRPr/>
                    </a:p>
                  </a:txBody>
                  <a:tcPr marT="45725" marB="45725" marR="91450" marL="91450"/>
                </a:tc>
                <a:tc>
                  <a:txBody>
                    <a:bodyPr/>
                    <a:lstStyle/>
                    <a:p>
                      <a:pPr indent="0" lvl="0" marL="0" marR="0" rtl="0" algn="l">
                        <a:spcBef>
                          <a:spcPts val="0"/>
                        </a:spcBef>
                        <a:spcAft>
                          <a:spcPts val="0"/>
                        </a:spcAft>
                        <a:buNone/>
                      </a:pPr>
                      <a:r>
                        <a:rPr lang="en-US" sz="1800"/>
                        <a:t>exp(coef)</a:t>
                      </a:r>
                      <a:endParaRPr/>
                    </a:p>
                  </a:txBody>
                  <a:tcPr marT="45725" marB="45725" marR="91450" marL="91450"/>
                </a:tc>
              </a:tr>
              <a:tr h="370850">
                <a:tc>
                  <a:txBody>
                    <a:bodyPr/>
                    <a:lstStyle/>
                    <a:p>
                      <a:pPr indent="0" lvl="0" marL="0" marR="0" rtl="0" algn="l">
                        <a:spcBef>
                          <a:spcPts val="0"/>
                        </a:spcBef>
                        <a:spcAft>
                          <a:spcPts val="0"/>
                        </a:spcAft>
                        <a:buNone/>
                      </a:pPr>
                      <a:r>
                        <a:rPr lang="en-US" sz="1800"/>
                        <a:t>budget</a:t>
                      </a:r>
                      <a:endParaRPr/>
                    </a:p>
                  </a:txBody>
                  <a:tcPr marT="45725" marB="45725" marR="91450" marL="91450"/>
                </a:tc>
                <a:tc>
                  <a:txBody>
                    <a:bodyPr/>
                    <a:lstStyle/>
                    <a:p>
                      <a:pPr indent="0" lvl="0" marL="0" marR="0" rtl="0" algn="l">
                        <a:spcBef>
                          <a:spcPts val="0"/>
                        </a:spcBef>
                        <a:spcAft>
                          <a:spcPts val="0"/>
                        </a:spcAft>
                        <a:buNone/>
                      </a:pPr>
                      <a:r>
                        <a:rPr lang="en-US" sz="1800"/>
                        <a:t>0.99999999817 (~ 1)</a:t>
                      </a:r>
                      <a:endParaRPr/>
                    </a:p>
                  </a:txBody>
                  <a:tcPr marT="45725" marB="45725" marR="91450" marL="91450"/>
                </a:tc>
              </a:tr>
              <a:tr h="370850">
                <a:tc>
                  <a:txBody>
                    <a:bodyPr/>
                    <a:lstStyle/>
                    <a:p>
                      <a:pPr indent="0" lvl="0" marL="0" marR="0" rtl="0" algn="l">
                        <a:spcBef>
                          <a:spcPts val="0"/>
                        </a:spcBef>
                        <a:spcAft>
                          <a:spcPts val="0"/>
                        </a:spcAft>
                        <a:buNone/>
                      </a:pPr>
                      <a:r>
                        <a:rPr lang="en-US" sz="1800"/>
                        <a:t>score</a:t>
                      </a:r>
                      <a:endParaRPr/>
                    </a:p>
                  </a:txBody>
                  <a:tcPr marT="45725" marB="45725" marR="91450" marL="91450"/>
                </a:tc>
                <a:tc>
                  <a:txBody>
                    <a:bodyPr/>
                    <a:lstStyle/>
                    <a:p>
                      <a:pPr indent="0" lvl="0" marL="0" marR="0" rtl="0" algn="l">
                        <a:spcBef>
                          <a:spcPts val="0"/>
                        </a:spcBef>
                        <a:spcAft>
                          <a:spcPts val="0"/>
                        </a:spcAft>
                        <a:buNone/>
                      </a:pPr>
                      <a:r>
                        <a:rPr lang="en-US" sz="1800"/>
                        <a:t>1.234</a:t>
                      </a:r>
                      <a:endParaRPr/>
                    </a:p>
                  </a:txBody>
                  <a:tcPr marT="45725" marB="45725" marR="91450" marL="91450"/>
                </a:tc>
              </a:tr>
              <a:tr h="370850">
                <a:tc>
                  <a:txBody>
                    <a:bodyPr/>
                    <a:lstStyle/>
                    <a:p>
                      <a:pPr indent="0" lvl="0" marL="0" marR="0" rtl="0" algn="l">
                        <a:spcBef>
                          <a:spcPts val="0"/>
                        </a:spcBef>
                        <a:spcAft>
                          <a:spcPts val="0"/>
                        </a:spcAft>
                        <a:buNone/>
                      </a:pPr>
                      <a:r>
                        <a:rPr lang="en-US" sz="1800"/>
                        <a:t>vote</a:t>
                      </a:r>
                      <a:endParaRPr/>
                    </a:p>
                  </a:txBody>
                  <a:tcPr marT="45725" marB="45725" marR="91450" marL="91450"/>
                </a:tc>
                <a:tc>
                  <a:txBody>
                    <a:bodyPr/>
                    <a:lstStyle/>
                    <a:p>
                      <a:pPr indent="0" lvl="0" marL="0" marR="0" rtl="0" algn="l">
                        <a:spcBef>
                          <a:spcPts val="0"/>
                        </a:spcBef>
                        <a:spcAft>
                          <a:spcPts val="0"/>
                        </a:spcAft>
                        <a:buNone/>
                      </a:pPr>
                      <a:r>
                        <a:rPr lang="en-US" sz="1800"/>
                        <a:t>1.003</a:t>
                      </a:r>
                      <a:endParaRPr/>
                    </a:p>
                  </a:txBody>
                  <a:tcPr marT="45725" marB="45725" marR="91450" marL="91450"/>
                </a:tc>
              </a:tr>
              <a:tr h="370850">
                <a:tc>
                  <a:txBody>
                    <a:bodyPr/>
                    <a:lstStyle/>
                    <a:p>
                      <a:pPr indent="0" lvl="0" marL="0" marR="0" rtl="0" algn="l">
                        <a:spcBef>
                          <a:spcPts val="0"/>
                        </a:spcBef>
                        <a:spcAft>
                          <a:spcPts val="0"/>
                        </a:spcAft>
                        <a:buNone/>
                      </a:pPr>
                      <a:r>
                        <a:rPr lang="en-US" sz="1800"/>
                        <a:t>Paramount Pictures</a:t>
                      </a:r>
                      <a:endParaRPr/>
                    </a:p>
                  </a:txBody>
                  <a:tcPr marT="45725" marB="45725" marR="91450" marL="91450"/>
                </a:tc>
                <a:tc>
                  <a:txBody>
                    <a:bodyPr/>
                    <a:lstStyle/>
                    <a:p>
                      <a:pPr indent="0" lvl="0" marL="0" marR="0" rtl="0" algn="l">
                        <a:spcBef>
                          <a:spcPts val="0"/>
                        </a:spcBef>
                        <a:spcAft>
                          <a:spcPts val="0"/>
                        </a:spcAft>
                        <a:buNone/>
                      </a:pPr>
                      <a:r>
                        <a:rPr lang="en-US" sz="1800"/>
                        <a:t>2.623</a:t>
                      </a:r>
                      <a:endParaRPr/>
                    </a:p>
                  </a:txBody>
                  <a:tcPr marT="45725" marB="45725" marR="91450" marL="91450"/>
                </a:tc>
              </a:tr>
              <a:tr h="370850">
                <a:tc>
                  <a:txBody>
                    <a:bodyPr/>
                    <a:lstStyle/>
                    <a:p>
                      <a:pPr indent="0" lvl="0" marL="0" marR="0" rtl="0" algn="l">
                        <a:spcBef>
                          <a:spcPts val="0"/>
                        </a:spcBef>
                        <a:spcAft>
                          <a:spcPts val="0"/>
                        </a:spcAft>
                        <a:buNone/>
                      </a:pPr>
                      <a:r>
                        <a:rPr lang="en-US" sz="1800"/>
                        <a:t>Universal Pictures</a:t>
                      </a:r>
                      <a:endParaRPr/>
                    </a:p>
                  </a:txBody>
                  <a:tcPr marT="45725" marB="45725" marR="91450" marL="91450"/>
                </a:tc>
                <a:tc>
                  <a:txBody>
                    <a:bodyPr/>
                    <a:lstStyle/>
                    <a:p>
                      <a:pPr indent="0" lvl="0" marL="0" marR="0" rtl="0" algn="l">
                        <a:spcBef>
                          <a:spcPts val="0"/>
                        </a:spcBef>
                        <a:spcAft>
                          <a:spcPts val="0"/>
                        </a:spcAft>
                        <a:buNone/>
                      </a:pPr>
                      <a:r>
                        <a:rPr lang="en-US" sz="1800"/>
                        <a:t>2.322</a:t>
                      </a:r>
                      <a:endParaRPr/>
                    </a:p>
                  </a:txBody>
                  <a:tcPr marT="45725" marB="45725" marR="91450" marL="91450"/>
                </a:tc>
              </a:tr>
              <a:tr h="370850">
                <a:tc>
                  <a:txBody>
                    <a:bodyPr/>
                    <a:lstStyle/>
                    <a:p>
                      <a:pPr indent="0" lvl="0" marL="0" marR="0" rtl="0" algn="l">
                        <a:spcBef>
                          <a:spcPts val="0"/>
                        </a:spcBef>
                        <a:spcAft>
                          <a:spcPts val="0"/>
                        </a:spcAft>
                        <a:buNone/>
                      </a:pPr>
                      <a:r>
                        <a:rPr lang="en-US" sz="1800"/>
                        <a:t>Sony Pictures</a:t>
                      </a:r>
                      <a:endParaRPr/>
                    </a:p>
                  </a:txBody>
                  <a:tcPr marT="45725" marB="45725" marR="91450" marL="91450"/>
                </a:tc>
                <a:tc>
                  <a:txBody>
                    <a:bodyPr/>
                    <a:lstStyle/>
                    <a:p>
                      <a:pPr indent="0" lvl="0" marL="0" marR="0" rtl="0" algn="l">
                        <a:spcBef>
                          <a:spcPts val="0"/>
                        </a:spcBef>
                        <a:spcAft>
                          <a:spcPts val="0"/>
                        </a:spcAft>
                        <a:buNone/>
                      </a:pPr>
                      <a:r>
                        <a:rPr lang="en-US" sz="1800"/>
                        <a:t>1.729</a:t>
                      </a:r>
                      <a:endParaRPr/>
                    </a:p>
                  </a:txBody>
                  <a:tcPr marT="45725" marB="45725" marR="91450" marL="91450"/>
                </a:tc>
              </a:tr>
              <a:tr h="370850">
                <a:tc>
                  <a:txBody>
                    <a:bodyPr/>
                    <a:lstStyle/>
                    <a:p>
                      <a:pPr indent="0" lvl="0" marL="0" marR="0" rtl="0" algn="l">
                        <a:spcBef>
                          <a:spcPts val="0"/>
                        </a:spcBef>
                        <a:spcAft>
                          <a:spcPts val="0"/>
                        </a:spcAft>
                        <a:buNone/>
                      </a:pPr>
                      <a:r>
                        <a:rPr lang="en-US" sz="1800"/>
                        <a:t>Walt Disney</a:t>
                      </a:r>
                      <a:endParaRPr/>
                    </a:p>
                  </a:txBody>
                  <a:tcPr marT="45725" marB="45725" marR="91450" marL="91450"/>
                </a:tc>
                <a:tc>
                  <a:txBody>
                    <a:bodyPr/>
                    <a:lstStyle/>
                    <a:p>
                      <a:pPr indent="0" lvl="0" marL="0" marR="0" rtl="0" algn="l">
                        <a:spcBef>
                          <a:spcPts val="0"/>
                        </a:spcBef>
                        <a:spcAft>
                          <a:spcPts val="0"/>
                        </a:spcAft>
                        <a:buNone/>
                      </a:pPr>
                      <a:r>
                        <a:rPr lang="en-US" sz="1800"/>
                        <a:t>2.399</a:t>
                      </a:r>
                      <a:endParaRPr/>
                    </a:p>
                  </a:txBody>
                  <a:tcPr marT="45725" marB="45725" marR="91450" marL="91450"/>
                </a:tc>
              </a:tr>
              <a:tr h="370850">
                <a:tc>
                  <a:txBody>
                    <a:bodyPr/>
                    <a:lstStyle/>
                    <a:p>
                      <a:pPr indent="0" lvl="0" marL="0" marR="0" rtl="0" algn="l">
                        <a:spcBef>
                          <a:spcPts val="0"/>
                        </a:spcBef>
                        <a:spcAft>
                          <a:spcPts val="0"/>
                        </a:spcAft>
                        <a:buNone/>
                      </a:pPr>
                      <a:r>
                        <a:rPr lang="en-US" sz="1800"/>
                        <a:t>Warner Bros</a:t>
                      </a:r>
                      <a:endParaRPr/>
                    </a:p>
                  </a:txBody>
                  <a:tcPr marT="45725" marB="45725" marR="91450" marL="91450"/>
                </a:tc>
                <a:tc>
                  <a:txBody>
                    <a:bodyPr/>
                    <a:lstStyle/>
                    <a:p>
                      <a:pPr indent="0" lvl="0" marL="0" marR="0" rtl="0" algn="l">
                        <a:spcBef>
                          <a:spcPts val="0"/>
                        </a:spcBef>
                        <a:spcAft>
                          <a:spcPts val="0"/>
                        </a:spcAft>
                        <a:buNone/>
                      </a:pPr>
                      <a:r>
                        <a:rPr lang="en-US" sz="1800"/>
                        <a:t>2.200</a:t>
                      </a:r>
                      <a:endParaRPr/>
                    </a:p>
                  </a:txBody>
                  <a:tcPr marT="45725" marB="45725" marR="91450" marL="91450"/>
                </a:tc>
              </a:tr>
              <a:tr h="370850">
                <a:tc>
                  <a:txBody>
                    <a:bodyPr/>
                    <a:lstStyle/>
                    <a:p>
                      <a:pPr indent="0" lvl="0" marL="0" marR="0" rtl="0" algn="l">
                        <a:spcBef>
                          <a:spcPts val="0"/>
                        </a:spcBef>
                        <a:spcAft>
                          <a:spcPts val="0"/>
                        </a:spcAft>
                        <a:buNone/>
                      </a:pPr>
                      <a:r>
                        <a:rPr lang="en-US" sz="1800"/>
                        <a:t>Summer</a:t>
                      </a:r>
                      <a:endParaRPr/>
                    </a:p>
                  </a:txBody>
                  <a:tcPr marT="45725" marB="45725" marR="91450" marL="91450"/>
                </a:tc>
                <a:tc>
                  <a:txBody>
                    <a:bodyPr/>
                    <a:lstStyle/>
                    <a:p>
                      <a:pPr indent="0" lvl="0" marL="0" marR="0" rtl="0" algn="l">
                        <a:spcBef>
                          <a:spcPts val="0"/>
                        </a:spcBef>
                        <a:spcAft>
                          <a:spcPts val="0"/>
                        </a:spcAft>
                        <a:buNone/>
                      </a:pPr>
                      <a:r>
                        <a:rPr lang="en-US" sz="1800"/>
                        <a:t>1.469</a:t>
                      </a:r>
                      <a:endParaRPr/>
                    </a:p>
                  </a:txBody>
                  <a:tcPr marT="45725" marB="45725" marR="91450" marL="91450"/>
                </a:tc>
              </a:tr>
              <a:tr h="370850">
                <a:tc>
                  <a:txBody>
                    <a:bodyPr/>
                    <a:lstStyle/>
                    <a:p>
                      <a:pPr indent="0" lvl="0" marL="0" marR="0" rtl="0" algn="l">
                        <a:spcBef>
                          <a:spcPts val="0"/>
                        </a:spcBef>
                        <a:spcAft>
                          <a:spcPts val="0"/>
                        </a:spcAft>
                        <a:buNone/>
                      </a:pPr>
                      <a:r>
                        <a:rPr lang="en-US" sz="1800"/>
                        <a:t>Fall</a:t>
                      </a:r>
                      <a:endParaRPr/>
                    </a:p>
                  </a:txBody>
                  <a:tcPr marT="45725" marB="45725" marR="91450" marL="91450"/>
                </a:tc>
                <a:tc>
                  <a:txBody>
                    <a:bodyPr/>
                    <a:lstStyle/>
                    <a:p>
                      <a:pPr indent="0" lvl="0" marL="0" marR="0" rtl="0" algn="l">
                        <a:spcBef>
                          <a:spcPts val="0"/>
                        </a:spcBef>
                        <a:spcAft>
                          <a:spcPts val="0"/>
                        </a:spcAft>
                        <a:buNone/>
                      </a:pPr>
                      <a:r>
                        <a:rPr lang="en-US" sz="1800"/>
                        <a:t>0.993</a:t>
                      </a:r>
                      <a:endParaRPr/>
                    </a:p>
                  </a:txBody>
                  <a:tcPr marT="45725" marB="45725" marR="91450" marL="91450"/>
                </a:tc>
              </a:tr>
              <a:tr h="370850">
                <a:tc>
                  <a:txBody>
                    <a:bodyPr/>
                    <a:lstStyle/>
                    <a:p>
                      <a:pPr indent="0" lvl="0" marL="0" marR="0" rtl="0" algn="l">
                        <a:spcBef>
                          <a:spcPts val="0"/>
                        </a:spcBef>
                        <a:spcAft>
                          <a:spcPts val="0"/>
                        </a:spcAft>
                        <a:buNone/>
                      </a:pPr>
                      <a:r>
                        <a:rPr lang="en-US" sz="1800"/>
                        <a:t>Winter</a:t>
                      </a:r>
                      <a:endParaRPr/>
                    </a:p>
                  </a:txBody>
                  <a:tcPr marT="45725" marB="45725" marR="91450" marL="91450"/>
                </a:tc>
                <a:tc>
                  <a:txBody>
                    <a:bodyPr/>
                    <a:lstStyle/>
                    <a:p>
                      <a:pPr indent="0" lvl="0" marL="0" marR="0" rtl="0" algn="l">
                        <a:spcBef>
                          <a:spcPts val="0"/>
                        </a:spcBef>
                        <a:spcAft>
                          <a:spcPts val="0"/>
                        </a:spcAft>
                        <a:buNone/>
                      </a:pPr>
                      <a:r>
                        <a:rPr lang="en-US" sz="1800"/>
                        <a:t>1.055</a:t>
                      </a:r>
                      <a:endParaRPr/>
                    </a:p>
                  </a:txBody>
                  <a:tcPr marT="45725" marB="45725" marR="91450" marL="91450"/>
                </a:tc>
              </a:tr>
            </a:tbl>
          </a:graphicData>
        </a:graphic>
      </p:graphicFrame>
      <p:sp>
        <p:nvSpPr>
          <p:cNvPr id="369" name="Google Shape;369;p58"/>
          <p:cNvSpPr txBox="1"/>
          <p:nvPr>
            <p:ph type="title"/>
          </p:nvPr>
        </p:nvSpPr>
        <p:spPr>
          <a:xfrm>
            <a:off x="198500" y="148875"/>
            <a:ext cx="7756200" cy="73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Exponentiated Coefficients</a:t>
            </a:r>
            <a:endParaRPr b="0" sz="360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9"/>
          <p:cNvSpPr txBox="1"/>
          <p:nvPr>
            <p:ph idx="1" type="body"/>
          </p:nvPr>
        </p:nvSpPr>
        <p:spPr>
          <a:xfrm>
            <a:off x="699250" y="2216172"/>
            <a:ext cx="7940700" cy="2217900"/>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Hosmer and Lemeshow goodness of fit:</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Since p-value &lt;2e-16, our logit model seems to be a good fit.</a:t>
            </a:r>
            <a:endParaRPr sz="2000">
              <a:solidFill>
                <a:srgbClr val="000000"/>
              </a:solidFill>
              <a:latin typeface="Georgia"/>
              <a:ea typeface="Georgia"/>
              <a:cs typeface="Georgia"/>
              <a:sym typeface="Georgia"/>
            </a:endParaRPr>
          </a:p>
          <a:p>
            <a:pPr indent="-317500" lvl="0" marL="3429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McFadden:</a:t>
            </a:r>
            <a:endParaRPr sz="2000">
              <a:solidFill>
                <a:srgbClr val="000000"/>
              </a:solidFill>
              <a:latin typeface="Georgia"/>
              <a:ea typeface="Georgia"/>
              <a:cs typeface="Georgia"/>
              <a:sym typeface="Georgia"/>
            </a:endParaRPr>
          </a:p>
          <a:p>
            <a:pPr indent="-330200" lvl="1" marL="754063" rtl="0" algn="l">
              <a:lnSpc>
                <a:spcPct val="115000"/>
              </a:lnSpc>
              <a:spcBef>
                <a:spcPts val="440"/>
              </a:spcBef>
              <a:spcAft>
                <a:spcPts val="0"/>
              </a:spcAft>
              <a:buSzPts val="2000"/>
              <a:buFont typeface="Georgia"/>
              <a:buChar char="○"/>
            </a:pPr>
            <a:r>
              <a:rPr lang="en-US" sz="2000">
                <a:solidFill>
                  <a:srgbClr val="000000"/>
                </a:solidFill>
                <a:latin typeface="Georgia"/>
                <a:ea typeface="Georgia"/>
                <a:cs typeface="Georgia"/>
                <a:sym typeface="Georgia"/>
              </a:rPr>
              <a:t>23.9% variations in y is explained by explanatory predictors in the model. </a:t>
            </a:r>
            <a:endParaRPr sz="2000">
              <a:solidFill>
                <a:srgbClr val="000000"/>
              </a:solidFill>
              <a:latin typeface="Georgia"/>
              <a:ea typeface="Georgia"/>
              <a:cs typeface="Georgia"/>
              <a:sym typeface="Georgia"/>
            </a:endParaRPr>
          </a:p>
        </p:txBody>
      </p:sp>
      <p:sp>
        <p:nvSpPr>
          <p:cNvPr id="375" name="Google Shape;375;p59"/>
          <p:cNvSpPr txBox="1"/>
          <p:nvPr>
            <p:ph type="title"/>
          </p:nvPr>
        </p:nvSpPr>
        <p:spPr>
          <a:xfrm>
            <a:off x="65900" y="61675"/>
            <a:ext cx="7756200" cy="9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Model Evaluation</a:t>
            </a:r>
            <a:endParaRPr b="0" sz="360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0"/>
          <p:cNvSpPr txBox="1"/>
          <p:nvPr>
            <p:ph idx="1" type="body"/>
          </p:nvPr>
        </p:nvSpPr>
        <p:spPr>
          <a:xfrm>
            <a:off x="6848050" y="1624405"/>
            <a:ext cx="2108400" cy="60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solidFill>
                  <a:srgbClr val="000000"/>
                </a:solidFill>
                <a:latin typeface="Georgia"/>
                <a:ea typeface="Georgia"/>
                <a:cs typeface="Georgia"/>
                <a:sym typeface="Georgia"/>
              </a:rPr>
              <a:t>AUC = 0.849</a:t>
            </a:r>
            <a:endParaRPr sz="2000">
              <a:solidFill>
                <a:srgbClr val="000000"/>
              </a:solidFill>
              <a:latin typeface="Georgia"/>
              <a:ea typeface="Georgia"/>
              <a:cs typeface="Georgia"/>
              <a:sym typeface="Georgia"/>
            </a:endParaRPr>
          </a:p>
        </p:txBody>
      </p:sp>
      <p:sp>
        <p:nvSpPr>
          <p:cNvPr id="381" name="Google Shape;381;p60"/>
          <p:cNvSpPr txBox="1"/>
          <p:nvPr>
            <p:ph type="title"/>
          </p:nvPr>
        </p:nvSpPr>
        <p:spPr>
          <a:xfrm>
            <a:off x="87900" y="61302"/>
            <a:ext cx="7756200" cy="7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ROC Curve and AUC</a:t>
            </a:r>
            <a:endParaRPr sz="3600">
              <a:solidFill>
                <a:srgbClr val="000000"/>
              </a:solidFill>
            </a:endParaRPr>
          </a:p>
        </p:txBody>
      </p:sp>
      <p:pic>
        <p:nvPicPr>
          <p:cNvPr id="382" name="Google Shape;382;p60"/>
          <p:cNvPicPr preferRelativeResize="0"/>
          <p:nvPr/>
        </p:nvPicPr>
        <p:blipFill rotWithShape="1">
          <a:blip r:embed="rId3">
            <a:alphaModFix/>
          </a:blip>
          <a:srcRect b="0" l="0" r="0" t="0"/>
          <a:stretch/>
        </p:blipFill>
        <p:spPr>
          <a:xfrm>
            <a:off x="176694" y="1329458"/>
            <a:ext cx="6671367" cy="411718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1"/>
          <p:cNvSpPr txBox="1"/>
          <p:nvPr>
            <p:ph type="title"/>
          </p:nvPr>
        </p:nvSpPr>
        <p:spPr>
          <a:xfrm>
            <a:off x="693875" y="261452"/>
            <a:ext cx="7756200" cy="749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t>Classification Tree</a:t>
            </a:r>
            <a:endParaRPr sz="3600"/>
          </a:p>
        </p:txBody>
      </p:sp>
      <p:pic>
        <p:nvPicPr>
          <p:cNvPr id="388" name="Google Shape;388;p61"/>
          <p:cNvPicPr preferRelativeResize="0"/>
          <p:nvPr/>
        </p:nvPicPr>
        <p:blipFill rotWithShape="1">
          <a:blip r:embed="rId4">
            <a:alphaModFix/>
          </a:blip>
          <a:srcRect b="4021" l="882" r="0" t="0"/>
          <a:stretch/>
        </p:blipFill>
        <p:spPr>
          <a:xfrm>
            <a:off x="953625" y="926100"/>
            <a:ext cx="7355926" cy="43961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graphicFrame>
        <p:nvGraphicFramePr>
          <p:cNvPr id="393" name="Google Shape;393;p62"/>
          <p:cNvGraphicFramePr/>
          <p:nvPr/>
        </p:nvGraphicFramePr>
        <p:xfrm>
          <a:off x="698500" y="1862137"/>
          <a:ext cx="3000000" cy="3000000"/>
        </p:xfrm>
        <a:graphic>
          <a:graphicData uri="http://schemas.openxmlformats.org/drawingml/2006/table">
            <a:tbl>
              <a:tblPr bandRow="1" firstRow="1">
                <a:noFill/>
                <a:tableStyleId>{461122FC-96E5-451D-AD65-97B8FE15D468}</a:tableStyleId>
              </a:tblPr>
              <a:tblGrid>
                <a:gridCol w="2582325"/>
                <a:gridCol w="2582325"/>
                <a:gridCol w="2582325"/>
              </a:tblGrid>
              <a:tr h="608425">
                <a:tc>
                  <a:txBody>
                    <a:bodyPr/>
                    <a:lstStyle/>
                    <a:p>
                      <a:pPr indent="0" lvl="0" marL="0" marR="0" rtl="0" algn="l">
                        <a:spcBef>
                          <a:spcPts val="0"/>
                        </a:spcBef>
                        <a:spcAft>
                          <a:spcPts val="0"/>
                        </a:spcAft>
                        <a:buNone/>
                      </a:pPr>
                      <a:r>
                        <a:rPr lang="en-US" sz="1600">
                          <a:latin typeface="Georgia"/>
                          <a:ea typeface="Georgia"/>
                          <a:cs typeface="Georgia"/>
                          <a:sym typeface="Georgia"/>
                        </a:rPr>
                        <a:t>                       actual</a:t>
                      </a:r>
                      <a:endParaRPr sz="1600">
                        <a:latin typeface="Georgia"/>
                        <a:ea typeface="Georgia"/>
                        <a:cs typeface="Georgia"/>
                        <a:sym typeface="Georgia"/>
                      </a:endParaRPr>
                    </a:p>
                    <a:p>
                      <a:pPr indent="0" lvl="0" marL="0" marR="0" rtl="0" algn="l">
                        <a:spcBef>
                          <a:spcPts val="0"/>
                        </a:spcBef>
                        <a:spcAft>
                          <a:spcPts val="0"/>
                        </a:spcAft>
                        <a:buNone/>
                      </a:pPr>
                      <a:r>
                        <a:rPr lang="en-US" sz="1600">
                          <a:latin typeface="Georgia"/>
                          <a:ea typeface="Georgia"/>
                          <a:cs typeface="Georgia"/>
                          <a:sym typeface="Georgia"/>
                        </a:rPr>
                        <a:t>prediction</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0</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1</a:t>
                      </a:r>
                      <a:endParaRPr sz="1600">
                        <a:latin typeface="Georgia"/>
                        <a:ea typeface="Georgia"/>
                        <a:cs typeface="Georgia"/>
                        <a:sym typeface="Georgia"/>
                      </a:endParaRPr>
                    </a:p>
                  </a:txBody>
                  <a:tcPr marT="45725" marB="45725" marR="91450" marL="91450"/>
                </a:tc>
              </a:tr>
              <a:tr h="608425">
                <a:tc>
                  <a:txBody>
                    <a:bodyPr/>
                    <a:lstStyle/>
                    <a:p>
                      <a:pPr indent="0" lvl="0" marL="0" marR="0" rtl="0" algn="l">
                        <a:spcBef>
                          <a:spcPts val="0"/>
                        </a:spcBef>
                        <a:spcAft>
                          <a:spcPts val="0"/>
                        </a:spcAft>
                        <a:buNone/>
                      </a:pPr>
                      <a:r>
                        <a:rPr lang="en-US" sz="1600">
                          <a:latin typeface="Georgia"/>
                          <a:ea typeface="Georgia"/>
                          <a:cs typeface="Georgia"/>
                          <a:sym typeface="Georgia"/>
                        </a:rPr>
                        <a:t>0</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88 (True Negative)</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35 (False Positive)</a:t>
                      </a:r>
                      <a:endParaRPr sz="1600">
                        <a:latin typeface="Georgia"/>
                        <a:ea typeface="Georgia"/>
                        <a:cs typeface="Georgia"/>
                        <a:sym typeface="Georgia"/>
                      </a:endParaRPr>
                    </a:p>
                  </a:txBody>
                  <a:tcPr marT="45725" marB="45725" marR="91450" marL="91450"/>
                </a:tc>
              </a:tr>
              <a:tr h="608425">
                <a:tc>
                  <a:txBody>
                    <a:bodyPr/>
                    <a:lstStyle/>
                    <a:p>
                      <a:pPr indent="0" lvl="0" marL="0" marR="0" rtl="0" algn="l">
                        <a:spcBef>
                          <a:spcPts val="0"/>
                        </a:spcBef>
                        <a:spcAft>
                          <a:spcPts val="0"/>
                        </a:spcAft>
                        <a:buNone/>
                      </a:pPr>
                      <a:r>
                        <a:rPr lang="en-US" sz="1600">
                          <a:latin typeface="Georgia"/>
                          <a:ea typeface="Georgia"/>
                          <a:cs typeface="Georgia"/>
                          <a:sym typeface="Georgia"/>
                        </a:rPr>
                        <a:t>1</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172 (False Negative)</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754 (True Positive)</a:t>
                      </a:r>
                      <a:endParaRPr sz="1600">
                        <a:latin typeface="Georgia"/>
                        <a:ea typeface="Georgia"/>
                        <a:cs typeface="Georgia"/>
                        <a:sym typeface="Georgia"/>
                      </a:endParaRPr>
                    </a:p>
                  </a:txBody>
                  <a:tcPr marT="45725" marB="45725" marR="91450" marL="91450"/>
                </a:tc>
              </a:tr>
            </a:tbl>
          </a:graphicData>
        </a:graphic>
      </p:graphicFrame>
      <p:sp>
        <p:nvSpPr>
          <p:cNvPr id="394" name="Google Shape;394;p62"/>
          <p:cNvSpPr txBox="1"/>
          <p:nvPr/>
        </p:nvSpPr>
        <p:spPr>
          <a:xfrm>
            <a:off x="777000" y="4233851"/>
            <a:ext cx="7590000" cy="7383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accuracy = 80.3%</a:t>
            </a:r>
            <a:endParaRPr sz="2000">
              <a:solidFill>
                <a:schemeClr val="dk1"/>
              </a:solidFill>
              <a:latin typeface="Georgia"/>
              <a:ea typeface="Georgia"/>
              <a:cs typeface="Georgia"/>
              <a:sym typeface="Georgia"/>
            </a:endParaRPr>
          </a:p>
          <a:p>
            <a:pPr indent="-355600" lvl="0" marL="457200" marR="0" rtl="0" algn="l">
              <a:lnSpc>
                <a:spcPct val="115000"/>
              </a:lnSpc>
              <a:spcBef>
                <a:spcPts val="0"/>
              </a:spcBef>
              <a:spcAft>
                <a:spcPts val="0"/>
              </a:spcAft>
              <a:buClr>
                <a:schemeClr val="dk1"/>
              </a:buClr>
              <a:buSzPts val="2000"/>
              <a:buFont typeface="Georgia"/>
              <a:buChar char="➢"/>
            </a:pPr>
            <a:r>
              <a:rPr lang="en-US" sz="2000">
                <a:solidFill>
                  <a:schemeClr val="dk1"/>
                </a:solidFill>
                <a:latin typeface="Georgia"/>
                <a:ea typeface="Georgia"/>
                <a:cs typeface="Georgia"/>
                <a:sym typeface="Georgia"/>
              </a:rPr>
              <a:t>kappa = 0.357 (fair)</a:t>
            </a:r>
            <a:endParaRPr sz="2000">
              <a:latin typeface="Georgia"/>
              <a:ea typeface="Georgia"/>
              <a:cs typeface="Georgia"/>
              <a:sym typeface="Georgia"/>
            </a:endParaRPr>
          </a:p>
        </p:txBody>
      </p:sp>
      <p:cxnSp>
        <p:nvCxnSpPr>
          <p:cNvPr id="395" name="Google Shape;395;p62"/>
          <p:cNvCxnSpPr/>
          <p:nvPr/>
        </p:nvCxnSpPr>
        <p:spPr>
          <a:xfrm>
            <a:off x="705025" y="1875400"/>
            <a:ext cx="2585100" cy="640800"/>
          </a:xfrm>
          <a:prstGeom prst="straightConnector1">
            <a:avLst/>
          </a:prstGeom>
          <a:noFill/>
          <a:ln cap="flat" cmpd="sng" w="9525">
            <a:solidFill>
              <a:schemeClr val="dk2"/>
            </a:solidFill>
            <a:prstDash val="solid"/>
            <a:round/>
            <a:headEnd len="med" w="med" type="none"/>
            <a:tailEnd len="med" w="med" type="none"/>
          </a:ln>
        </p:spPr>
      </p:cxnSp>
      <p:sp>
        <p:nvSpPr>
          <p:cNvPr id="396" name="Google Shape;396;p62"/>
          <p:cNvSpPr txBox="1"/>
          <p:nvPr>
            <p:ph type="title"/>
          </p:nvPr>
        </p:nvSpPr>
        <p:spPr>
          <a:xfrm>
            <a:off x="71125" y="0"/>
            <a:ext cx="7756200" cy="64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Confusion Matrix - Decision Tree</a:t>
            </a:r>
            <a:endParaRPr b="0" sz="3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762565" y="2214306"/>
            <a:ext cx="7756200" cy="1054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600">
                <a:solidFill>
                  <a:srgbClr val="000000"/>
                </a:solidFill>
              </a:rPr>
              <a:t>Revenue Prediction</a:t>
            </a:r>
            <a:endParaRPr sz="36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pic>
        <p:nvPicPr>
          <p:cNvPr id="401" name="Google Shape;401;p63"/>
          <p:cNvPicPr preferRelativeResize="0"/>
          <p:nvPr>
            <p:ph idx="1" type="body"/>
          </p:nvPr>
        </p:nvPicPr>
        <p:blipFill rotWithShape="1">
          <a:blip r:embed="rId3">
            <a:alphaModFix/>
          </a:blip>
          <a:srcRect b="0" l="0" r="0" t="0"/>
          <a:stretch/>
        </p:blipFill>
        <p:spPr>
          <a:xfrm>
            <a:off x="1623900" y="1032226"/>
            <a:ext cx="5268000" cy="3762900"/>
          </a:xfrm>
          <a:prstGeom prst="rect">
            <a:avLst/>
          </a:prstGeom>
          <a:noFill/>
          <a:ln>
            <a:noFill/>
          </a:ln>
        </p:spPr>
      </p:pic>
      <p:sp>
        <p:nvSpPr>
          <p:cNvPr id="402" name="Google Shape;402;p63"/>
          <p:cNvSpPr txBox="1"/>
          <p:nvPr/>
        </p:nvSpPr>
        <p:spPr>
          <a:xfrm>
            <a:off x="7156062" y="1230735"/>
            <a:ext cx="1739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Book Antiqua"/>
                <a:ea typeface="Book Antiqua"/>
                <a:cs typeface="Book Antiqua"/>
                <a:sym typeface="Book Antiqua"/>
              </a:rPr>
              <a:t>AUC = 0.764</a:t>
            </a:r>
            <a:endParaRPr/>
          </a:p>
        </p:txBody>
      </p:sp>
      <p:sp>
        <p:nvSpPr>
          <p:cNvPr id="403" name="Google Shape;403;p63"/>
          <p:cNvSpPr txBox="1"/>
          <p:nvPr/>
        </p:nvSpPr>
        <p:spPr>
          <a:xfrm>
            <a:off x="1495151" y="5014935"/>
            <a:ext cx="720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700">
                <a:solidFill>
                  <a:schemeClr val="dk1"/>
                </a:solidFill>
                <a:latin typeface="Georgia"/>
                <a:ea typeface="Georgia"/>
                <a:cs typeface="Georgia"/>
                <a:sym typeface="Georgia"/>
              </a:rPr>
              <a:t>Logit Model is better than Classification Tree in our case.</a:t>
            </a:r>
            <a:endParaRPr sz="1700">
              <a:latin typeface="Georgia"/>
              <a:ea typeface="Georgia"/>
              <a:cs typeface="Georgia"/>
              <a:sym typeface="Georgia"/>
            </a:endParaRPr>
          </a:p>
        </p:txBody>
      </p:sp>
      <p:sp>
        <p:nvSpPr>
          <p:cNvPr id="404" name="Google Shape;404;p63"/>
          <p:cNvSpPr txBox="1"/>
          <p:nvPr>
            <p:ph type="title"/>
          </p:nvPr>
        </p:nvSpPr>
        <p:spPr>
          <a:xfrm>
            <a:off x="75625" y="122125"/>
            <a:ext cx="7756200" cy="69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ROC Curve and AUC</a:t>
            </a:r>
            <a:endParaRPr b="0" sz="360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64"/>
          <p:cNvPicPr preferRelativeResize="0"/>
          <p:nvPr/>
        </p:nvPicPr>
        <p:blipFill>
          <a:blip r:embed="rId3">
            <a:alphaModFix/>
          </a:blip>
          <a:stretch>
            <a:fillRect/>
          </a:stretch>
        </p:blipFill>
        <p:spPr>
          <a:xfrm>
            <a:off x="1323035" y="1287537"/>
            <a:ext cx="5931639" cy="3664912"/>
          </a:xfrm>
          <a:prstGeom prst="rect">
            <a:avLst/>
          </a:prstGeom>
          <a:noFill/>
          <a:ln>
            <a:noFill/>
          </a:ln>
        </p:spPr>
      </p:pic>
      <p:sp>
        <p:nvSpPr>
          <p:cNvPr id="410" name="Google Shape;410;p64"/>
          <p:cNvSpPr txBox="1"/>
          <p:nvPr/>
        </p:nvSpPr>
        <p:spPr>
          <a:xfrm>
            <a:off x="1452675" y="5026675"/>
            <a:ext cx="6654900" cy="54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eorgia"/>
              <a:buChar char="➢"/>
            </a:pPr>
            <a:r>
              <a:rPr lang="en-US" sz="2000">
                <a:latin typeface="Georgia"/>
                <a:ea typeface="Georgia"/>
                <a:cs typeface="Georgia"/>
                <a:sym typeface="Georgia"/>
              </a:rPr>
              <a:t>Best accuracy at k = 7. </a:t>
            </a:r>
            <a:endParaRPr sz="2000">
              <a:latin typeface="Georgia"/>
              <a:ea typeface="Georgia"/>
              <a:cs typeface="Georgia"/>
              <a:sym typeface="Georgia"/>
            </a:endParaRPr>
          </a:p>
          <a:p>
            <a:pPr indent="0" lvl="0" marL="457200" rtl="0" algn="l">
              <a:spcBef>
                <a:spcPts val="0"/>
              </a:spcBef>
              <a:spcAft>
                <a:spcPts val="0"/>
              </a:spcAft>
              <a:buNone/>
            </a:pPr>
            <a:r>
              <a:t/>
            </a:r>
            <a:endParaRPr/>
          </a:p>
        </p:txBody>
      </p:sp>
      <p:sp>
        <p:nvSpPr>
          <p:cNvPr id="411" name="Google Shape;411;p64"/>
          <p:cNvSpPr txBox="1"/>
          <p:nvPr>
            <p:ph type="title"/>
          </p:nvPr>
        </p:nvSpPr>
        <p:spPr>
          <a:xfrm>
            <a:off x="99700" y="107500"/>
            <a:ext cx="7756200" cy="65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KNN Model</a:t>
            </a:r>
            <a:endParaRPr b="0" sz="140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graphicFrame>
        <p:nvGraphicFramePr>
          <p:cNvPr id="416" name="Google Shape;416;p65"/>
          <p:cNvGraphicFramePr/>
          <p:nvPr/>
        </p:nvGraphicFramePr>
        <p:xfrm>
          <a:off x="698500" y="1862137"/>
          <a:ext cx="3000000" cy="3000000"/>
        </p:xfrm>
        <a:graphic>
          <a:graphicData uri="http://schemas.openxmlformats.org/drawingml/2006/table">
            <a:tbl>
              <a:tblPr bandRow="1" firstRow="1">
                <a:noFill/>
                <a:tableStyleId>{461122FC-96E5-451D-AD65-97B8FE15D468}</a:tableStyleId>
              </a:tblPr>
              <a:tblGrid>
                <a:gridCol w="2582325"/>
                <a:gridCol w="2582325"/>
                <a:gridCol w="2582325"/>
              </a:tblGrid>
              <a:tr h="608425">
                <a:tc>
                  <a:txBody>
                    <a:bodyPr/>
                    <a:lstStyle/>
                    <a:p>
                      <a:pPr indent="0" lvl="0" marL="0" marR="0" rtl="0" algn="l">
                        <a:spcBef>
                          <a:spcPts val="0"/>
                        </a:spcBef>
                        <a:spcAft>
                          <a:spcPts val="0"/>
                        </a:spcAft>
                        <a:buNone/>
                      </a:pPr>
                      <a:r>
                        <a:rPr lang="en-US" sz="1600">
                          <a:latin typeface="Georgia"/>
                          <a:ea typeface="Georgia"/>
                          <a:cs typeface="Georgia"/>
                          <a:sym typeface="Georgia"/>
                        </a:rPr>
                        <a:t>                       actual</a:t>
                      </a:r>
                      <a:endParaRPr sz="1600">
                        <a:latin typeface="Georgia"/>
                        <a:ea typeface="Georgia"/>
                        <a:cs typeface="Georgia"/>
                        <a:sym typeface="Georgia"/>
                      </a:endParaRPr>
                    </a:p>
                    <a:p>
                      <a:pPr indent="0" lvl="0" marL="0" marR="0" rtl="0" algn="l">
                        <a:spcBef>
                          <a:spcPts val="0"/>
                        </a:spcBef>
                        <a:spcAft>
                          <a:spcPts val="0"/>
                        </a:spcAft>
                        <a:buNone/>
                      </a:pPr>
                      <a:r>
                        <a:rPr lang="en-US" sz="1600">
                          <a:latin typeface="Georgia"/>
                          <a:ea typeface="Georgia"/>
                          <a:cs typeface="Georgia"/>
                          <a:sym typeface="Georgia"/>
                        </a:rPr>
                        <a:t>prediction</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0</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1</a:t>
                      </a:r>
                      <a:endParaRPr sz="1600">
                        <a:latin typeface="Georgia"/>
                        <a:ea typeface="Georgia"/>
                        <a:cs typeface="Georgia"/>
                        <a:sym typeface="Georgia"/>
                      </a:endParaRPr>
                    </a:p>
                  </a:txBody>
                  <a:tcPr marT="45725" marB="45725" marR="91450" marL="91450"/>
                </a:tc>
              </a:tr>
              <a:tr h="608425">
                <a:tc>
                  <a:txBody>
                    <a:bodyPr/>
                    <a:lstStyle/>
                    <a:p>
                      <a:pPr indent="0" lvl="0" marL="0" marR="0" rtl="0" algn="l">
                        <a:spcBef>
                          <a:spcPts val="0"/>
                        </a:spcBef>
                        <a:spcAft>
                          <a:spcPts val="0"/>
                        </a:spcAft>
                        <a:buNone/>
                      </a:pPr>
                      <a:r>
                        <a:rPr lang="en-US" sz="1600">
                          <a:latin typeface="Georgia"/>
                          <a:ea typeface="Georgia"/>
                          <a:cs typeface="Georgia"/>
                          <a:sym typeface="Georgia"/>
                        </a:rPr>
                        <a:t>0</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90</a:t>
                      </a:r>
                      <a:r>
                        <a:rPr lang="en-US" sz="1600">
                          <a:latin typeface="Georgia"/>
                          <a:ea typeface="Georgia"/>
                          <a:cs typeface="Georgia"/>
                          <a:sym typeface="Georgia"/>
                        </a:rPr>
                        <a:t> (True Negative)</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67</a:t>
                      </a:r>
                      <a:r>
                        <a:rPr lang="en-US" sz="1600">
                          <a:latin typeface="Georgia"/>
                          <a:ea typeface="Georgia"/>
                          <a:cs typeface="Georgia"/>
                          <a:sym typeface="Georgia"/>
                        </a:rPr>
                        <a:t> (False Positive)</a:t>
                      </a:r>
                      <a:endParaRPr sz="1600">
                        <a:latin typeface="Georgia"/>
                        <a:ea typeface="Georgia"/>
                        <a:cs typeface="Georgia"/>
                        <a:sym typeface="Georgia"/>
                      </a:endParaRPr>
                    </a:p>
                  </a:txBody>
                  <a:tcPr marT="45725" marB="45725" marR="91450" marL="91450"/>
                </a:tc>
              </a:tr>
              <a:tr h="608425">
                <a:tc>
                  <a:txBody>
                    <a:bodyPr/>
                    <a:lstStyle/>
                    <a:p>
                      <a:pPr indent="0" lvl="0" marL="0" marR="0" rtl="0" algn="l">
                        <a:spcBef>
                          <a:spcPts val="0"/>
                        </a:spcBef>
                        <a:spcAft>
                          <a:spcPts val="0"/>
                        </a:spcAft>
                        <a:buNone/>
                      </a:pPr>
                      <a:r>
                        <a:rPr lang="en-US" sz="1600">
                          <a:latin typeface="Georgia"/>
                          <a:ea typeface="Georgia"/>
                          <a:cs typeface="Georgia"/>
                          <a:sym typeface="Georgia"/>
                        </a:rPr>
                        <a:t>1</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170 (False Negative)</a:t>
                      </a:r>
                      <a:endParaRPr sz="1600">
                        <a:latin typeface="Georgia"/>
                        <a:ea typeface="Georgia"/>
                        <a:cs typeface="Georgia"/>
                        <a:sym typeface="Georgia"/>
                      </a:endParaRPr>
                    </a:p>
                  </a:txBody>
                  <a:tcPr marT="45725" marB="45725" marR="91450" marL="91450"/>
                </a:tc>
                <a:tc>
                  <a:txBody>
                    <a:bodyPr/>
                    <a:lstStyle/>
                    <a:p>
                      <a:pPr indent="0" lvl="0" marL="0" marR="0" rtl="0" algn="l">
                        <a:spcBef>
                          <a:spcPts val="0"/>
                        </a:spcBef>
                        <a:spcAft>
                          <a:spcPts val="0"/>
                        </a:spcAft>
                        <a:buNone/>
                      </a:pPr>
                      <a:r>
                        <a:rPr lang="en-US" sz="1600">
                          <a:latin typeface="Georgia"/>
                          <a:ea typeface="Georgia"/>
                          <a:cs typeface="Georgia"/>
                          <a:sym typeface="Georgia"/>
                        </a:rPr>
                        <a:t>722 (True Positive)</a:t>
                      </a:r>
                      <a:endParaRPr sz="1600">
                        <a:latin typeface="Georgia"/>
                        <a:ea typeface="Georgia"/>
                        <a:cs typeface="Georgia"/>
                        <a:sym typeface="Georgia"/>
                      </a:endParaRPr>
                    </a:p>
                  </a:txBody>
                  <a:tcPr marT="45725" marB="45725" marR="91450" marL="91450"/>
                </a:tc>
              </a:tr>
            </a:tbl>
          </a:graphicData>
        </a:graphic>
      </p:graphicFrame>
      <p:cxnSp>
        <p:nvCxnSpPr>
          <p:cNvPr id="417" name="Google Shape;417;p65"/>
          <p:cNvCxnSpPr/>
          <p:nvPr/>
        </p:nvCxnSpPr>
        <p:spPr>
          <a:xfrm>
            <a:off x="715700" y="1880075"/>
            <a:ext cx="2563800" cy="6303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65"/>
          <p:cNvSpPr txBox="1"/>
          <p:nvPr/>
        </p:nvSpPr>
        <p:spPr>
          <a:xfrm>
            <a:off x="940025" y="4123350"/>
            <a:ext cx="7505400" cy="1110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Georgia"/>
              <a:buChar char="➢"/>
            </a:pPr>
            <a:r>
              <a:rPr lang="en-US" sz="2000">
                <a:latin typeface="Georgia"/>
                <a:ea typeface="Georgia"/>
                <a:cs typeface="Georgia"/>
                <a:sym typeface="Georgia"/>
              </a:rPr>
              <a:t>accuracy = 77.4%</a:t>
            </a:r>
            <a:endParaRPr sz="2000">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Char char="➢"/>
            </a:pPr>
            <a:r>
              <a:rPr lang="en-US" sz="2000">
                <a:latin typeface="Georgia"/>
                <a:ea typeface="Georgia"/>
                <a:cs typeface="Georgia"/>
                <a:sym typeface="Georgia"/>
              </a:rPr>
              <a:t>kappa = 0.301</a:t>
            </a:r>
            <a:endParaRPr sz="2000">
              <a:latin typeface="Georgia"/>
              <a:ea typeface="Georgia"/>
              <a:cs typeface="Georgia"/>
              <a:sym typeface="Georgia"/>
            </a:endParaRPr>
          </a:p>
          <a:p>
            <a:pPr indent="0" lvl="0" marL="0" rtl="0" algn="l">
              <a:lnSpc>
                <a:spcPct val="115000"/>
              </a:lnSpc>
              <a:spcBef>
                <a:spcPts val="0"/>
              </a:spcBef>
              <a:spcAft>
                <a:spcPts val="0"/>
              </a:spcAft>
              <a:buNone/>
            </a:pPr>
            <a:r>
              <a:t/>
            </a:r>
            <a:endParaRPr sz="2000">
              <a:latin typeface="Georgia"/>
              <a:ea typeface="Georgia"/>
              <a:cs typeface="Georgia"/>
              <a:sym typeface="Georgia"/>
            </a:endParaRPr>
          </a:p>
        </p:txBody>
      </p:sp>
      <p:sp>
        <p:nvSpPr>
          <p:cNvPr id="419" name="Google Shape;419;p65"/>
          <p:cNvSpPr txBox="1"/>
          <p:nvPr>
            <p:ph type="title"/>
          </p:nvPr>
        </p:nvSpPr>
        <p:spPr>
          <a:xfrm>
            <a:off x="255475" y="351275"/>
            <a:ext cx="7756200" cy="73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Confusion Matrix - KNN</a:t>
            </a:r>
            <a:endParaRPr b="0" sz="3600">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6"/>
          <p:cNvSpPr txBox="1"/>
          <p:nvPr>
            <p:ph type="title"/>
          </p:nvPr>
        </p:nvSpPr>
        <p:spPr>
          <a:xfrm>
            <a:off x="693890" y="2521156"/>
            <a:ext cx="7756200" cy="1054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600">
                <a:solidFill>
                  <a:srgbClr val="000000"/>
                </a:solidFill>
              </a:rPr>
              <a:t>Seasonality Trends</a:t>
            </a:r>
            <a:endParaRPr sz="360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7"/>
          <p:cNvSpPr txBox="1"/>
          <p:nvPr>
            <p:ph type="title"/>
          </p:nvPr>
        </p:nvSpPr>
        <p:spPr>
          <a:xfrm>
            <a:off x="183413" y="178625"/>
            <a:ext cx="8267400" cy="77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Revenue Distribution by Quarter</a:t>
            </a:r>
            <a:endParaRPr sz="3600">
              <a:solidFill>
                <a:srgbClr val="000000"/>
              </a:solidFill>
            </a:endParaRPr>
          </a:p>
        </p:txBody>
      </p:sp>
      <p:pic>
        <p:nvPicPr>
          <p:cNvPr id="430" name="Google Shape;430;p67"/>
          <p:cNvPicPr preferRelativeResize="0"/>
          <p:nvPr/>
        </p:nvPicPr>
        <p:blipFill>
          <a:blip r:embed="rId3">
            <a:alphaModFix/>
          </a:blip>
          <a:stretch>
            <a:fillRect/>
          </a:stretch>
        </p:blipFill>
        <p:spPr>
          <a:xfrm>
            <a:off x="1267075" y="1201625"/>
            <a:ext cx="6504001" cy="4018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68"/>
          <p:cNvPicPr preferRelativeResize="0"/>
          <p:nvPr/>
        </p:nvPicPr>
        <p:blipFill>
          <a:blip r:embed="rId3">
            <a:alphaModFix/>
          </a:blip>
          <a:stretch>
            <a:fillRect/>
          </a:stretch>
        </p:blipFill>
        <p:spPr>
          <a:xfrm>
            <a:off x="1081375" y="1215500"/>
            <a:ext cx="6947749" cy="4292725"/>
          </a:xfrm>
          <a:prstGeom prst="rect">
            <a:avLst/>
          </a:prstGeom>
          <a:noFill/>
          <a:ln>
            <a:noFill/>
          </a:ln>
        </p:spPr>
      </p:pic>
      <p:sp>
        <p:nvSpPr>
          <p:cNvPr id="436" name="Google Shape;436;p68"/>
          <p:cNvSpPr txBox="1"/>
          <p:nvPr/>
        </p:nvSpPr>
        <p:spPr>
          <a:xfrm>
            <a:off x="66325" y="71427"/>
            <a:ext cx="7756200" cy="66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4000"/>
              <a:t>Time Series</a:t>
            </a:r>
            <a:endParaRPr sz="3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9"/>
          <p:cNvSpPr txBox="1"/>
          <p:nvPr>
            <p:ph type="title"/>
          </p:nvPr>
        </p:nvSpPr>
        <p:spPr>
          <a:xfrm>
            <a:off x="120450" y="90000"/>
            <a:ext cx="7756200" cy="60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Time Series</a:t>
            </a:r>
            <a:endParaRPr sz="3600">
              <a:solidFill>
                <a:srgbClr val="000000"/>
              </a:solidFill>
            </a:endParaRPr>
          </a:p>
        </p:txBody>
      </p:sp>
      <p:pic>
        <p:nvPicPr>
          <p:cNvPr id="442" name="Google Shape;442;p69"/>
          <p:cNvPicPr preferRelativeResize="0"/>
          <p:nvPr/>
        </p:nvPicPr>
        <p:blipFill>
          <a:blip r:embed="rId3">
            <a:alphaModFix/>
          </a:blip>
          <a:stretch>
            <a:fillRect/>
          </a:stretch>
        </p:blipFill>
        <p:spPr>
          <a:xfrm>
            <a:off x="210250" y="1884549"/>
            <a:ext cx="4361751" cy="2630550"/>
          </a:xfrm>
          <a:prstGeom prst="rect">
            <a:avLst/>
          </a:prstGeom>
          <a:noFill/>
          <a:ln>
            <a:noFill/>
          </a:ln>
        </p:spPr>
      </p:pic>
      <p:pic>
        <p:nvPicPr>
          <p:cNvPr id="443" name="Google Shape;443;p69"/>
          <p:cNvPicPr preferRelativeResize="0"/>
          <p:nvPr/>
        </p:nvPicPr>
        <p:blipFill>
          <a:blip r:embed="rId4">
            <a:alphaModFix/>
          </a:blip>
          <a:stretch>
            <a:fillRect/>
          </a:stretch>
        </p:blipFill>
        <p:spPr>
          <a:xfrm>
            <a:off x="4572000" y="1856050"/>
            <a:ext cx="4317849" cy="2663660"/>
          </a:xfrm>
          <a:prstGeom prst="rect">
            <a:avLst/>
          </a:prstGeom>
          <a:noFill/>
          <a:ln>
            <a:noFill/>
          </a:ln>
        </p:spPr>
      </p:pic>
      <p:sp>
        <p:nvSpPr>
          <p:cNvPr id="444" name="Google Shape;444;p69"/>
          <p:cNvSpPr txBox="1"/>
          <p:nvPr/>
        </p:nvSpPr>
        <p:spPr>
          <a:xfrm>
            <a:off x="1677300" y="1211375"/>
            <a:ext cx="12804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eorgia"/>
                <a:ea typeface="Georgia"/>
                <a:cs typeface="Georgia"/>
                <a:sym typeface="Georgia"/>
              </a:rPr>
              <a:t>ARIMA</a:t>
            </a:r>
            <a:endParaRPr sz="2400">
              <a:latin typeface="Georgia"/>
              <a:ea typeface="Georgia"/>
              <a:cs typeface="Georgia"/>
              <a:sym typeface="Georgia"/>
            </a:endParaRPr>
          </a:p>
        </p:txBody>
      </p:sp>
      <p:sp>
        <p:nvSpPr>
          <p:cNvPr id="445" name="Google Shape;445;p69"/>
          <p:cNvSpPr txBox="1"/>
          <p:nvPr/>
        </p:nvSpPr>
        <p:spPr>
          <a:xfrm>
            <a:off x="5905050" y="1134250"/>
            <a:ext cx="19716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eorgia"/>
                <a:ea typeface="Georgia"/>
                <a:cs typeface="Georgia"/>
                <a:sym typeface="Georgia"/>
              </a:rPr>
              <a:t>HoltWinters</a:t>
            </a:r>
            <a:endParaRPr sz="2400">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70"/>
          <p:cNvPicPr preferRelativeResize="0"/>
          <p:nvPr/>
        </p:nvPicPr>
        <p:blipFill>
          <a:blip r:embed="rId3">
            <a:alphaModFix/>
          </a:blip>
          <a:stretch>
            <a:fillRect/>
          </a:stretch>
        </p:blipFill>
        <p:spPr>
          <a:xfrm>
            <a:off x="4458657" y="1895175"/>
            <a:ext cx="4464845" cy="2689500"/>
          </a:xfrm>
          <a:prstGeom prst="rect">
            <a:avLst/>
          </a:prstGeom>
          <a:noFill/>
          <a:ln>
            <a:noFill/>
          </a:ln>
        </p:spPr>
      </p:pic>
      <p:sp>
        <p:nvSpPr>
          <p:cNvPr id="451" name="Google Shape;451;p70"/>
          <p:cNvSpPr txBox="1"/>
          <p:nvPr/>
        </p:nvSpPr>
        <p:spPr>
          <a:xfrm>
            <a:off x="276325" y="219152"/>
            <a:ext cx="7756200" cy="73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3600"/>
              <a:t>Detailed Visualization</a:t>
            </a:r>
            <a:endParaRPr b="1" sz="3600"/>
          </a:p>
          <a:p>
            <a:pPr indent="0" lvl="0" marL="0" rtl="0" algn="l">
              <a:spcBef>
                <a:spcPts val="0"/>
              </a:spcBef>
              <a:spcAft>
                <a:spcPts val="0"/>
              </a:spcAft>
              <a:buNone/>
            </a:pPr>
            <a:r>
              <a:t/>
            </a:r>
            <a:endParaRPr/>
          </a:p>
        </p:txBody>
      </p:sp>
      <p:pic>
        <p:nvPicPr>
          <p:cNvPr id="452" name="Google Shape;452;p70"/>
          <p:cNvPicPr preferRelativeResize="0"/>
          <p:nvPr/>
        </p:nvPicPr>
        <p:blipFill>
          <a:blip r:embed="rId4">
            <a:alphaModFix/>
          </a:blip>
          <a:stretch>
            <a:fillRect/>
          </a:stretch>
        </p:blipFill>
        <p:spPr>
          <a:xfrm>
            <a:off x="0" y="1895175"/>
            <a:ext cx="4498449" cy="2689508"/>
          </a:xfrm>
          <a:prstGeom prst="rect">
            <a:avLst/>
          </a:prstGeom>
          <a:noFill/>
          <a:ln>
            <a:noFill/>
          </a:ln>
        </p:spPr>
      </p:pic>
      <p:sp>
        <p:nvSpPr>
          <p:cNvPr id="453" name="Google Shape;453;p70"/>
          <p:cNvSpPr txBox="1"/>
          <p:nvPr/>
        </p:nvSpPr>
        <p:spPr>
          <a:xfrm>
            <a:off x="1941250" y="1362575"/>
            <a:ext cx="17379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eorgia"/>
                <a:ea typeface="Georgia"/>
                <a:cs typeface="Georgia"/>
                <a:sym typeface="Georgia"/>
              </a:rPr>
              <a:t>ARIMA</a:t>
            </a:r>
            <a:endParaRPr sz="2400">
              <a:latin typeface="Georgia"/>
              <a:ea typeface="Georgia"/>
              <a:cs typeface="Georgia"/>
              <a:sym typeface="Georgia"/>
            </a:endParaRPr>
          </a:p>
        </p:txBody>
      </p:sp>
      <p:sp>
        <p:nvSpPr>
          <p:cNvPr id="454" name="Google Shape;454;p70"/>
          <p:cNvSpPr txBox="1"/>
          <p:nvPr/>
        </p:nvSpPr>
        <p:spPr>
          <a:xfrm>
            <a:off x="6096550" y="1293250"/>
            <a:ext cx="18681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eorgia"/>
                <a:ea typeface="Georgia"/>
                <a:cs typeface="Georgia"/>
                <a:sym typeface="Georgia"/>
              </a:rPr>
              <a:t>HoltWinters</a:t>
            </a:r>
            <a:endParaRPr sz="2400">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1"/>
          <p:cNvSpPr txBox="1"/>
          <p:nvPr>
            <p:ph idx="1" type="body"/>
          </p:nvPr>
        </p:nvSpPr>
        <p:spPr>
          <a:xfrm>
            <a:off x="623225" y="4163201"/>
            <a:ext cx="7745400" cy="1173900"/>
          </a:xfrm>
          <a:prstGeom prst="rect">
            <a:avLst/>
          </a:prstGeom>
        </p:spPr>
        <p:txBody>
          <a:bodyPr anchorCtr="0" anchor="t" bIns="45700" lIns="91425" spcFirstLastPara="1" rIns="91425" wrap="square" tIns="45700">
            <a:noAutofit/>
          </a:bodyPr>
          <a:lstStyle/>
          <a:p>
            <a:pPr indent="-330200" lvl="0" marL="457200" rtl="0" algn="l">
              <a:spcBef>
                <a:spcPts val="480"/>
              </a:spcBef>
              <a:spcAft>
                <a:spcPts val="0"/>
              </a:spcAft>
              <a:buSzPts val="1600"/>
              <a:buFont typeface="Georgia"/>
              <a:buChar char="➢"/>
            </a:pPr>
            <a:r>
              <a:rPr lang="en-US" sz="1600">
                <a:solidFill>
                  <a:srgbClr val="000000"/>
                </a:solidFill>
                <a:latin typeface="Georgia"/>
                <a:ea typeface="Georgia"/>
                <a:cs typeface="Georgia"/>
                <a:sym typeface="Georgia"/>
              </a:rPr>
              <a:t>ARIMA performs better on the training data.</a:t>
            </a:r>
            <a:endParaRPr sz="1600">
              <a:solidFill>
                <a:srgbClr val="000000"/>
              </a:solidFill>
              <a:latin typeface="Georgia"/>
              <a:ea typeface="Georgia"/>
              <a:cs typeface="Georgia"/>
              <a:sym typeface="Georgia"/>
            </a:endParaRPr>
          </a:p>
          <a:p>
            <a:pPr indent="-330200" lvl="0" marL="457200" rtl="0" algn="l">
              <a:spcBef>
                <a:spcPts val="0"/>
              </a:spcBef>
              <a:spcAft>
                <a:spcPts val="0"/>
              </a:spcAft>
              <a:buSzPts val="1600"/>
              <a:buFont typeface="Georgia"/>
              <a:buChar char="➢"/>
            </a:pPr>
            <a:r>
              <a:rPr lang="en-US" sz="1600">
                <a:solidFill>
                  <a:srgbClr val="000000"/>
                </a:solidFill>
                <a:latin typeface="Georgia"/>
                <a:ea typeface="Georgia"/>
                <a:cs typeface="Georgia"/>
                <a:sym typeface="Georgia"/>
              </a:rPr>
              <a:t>However, there is no significance between two models when predicting the testing data.</a:t>
            </a:r>
            <a:endParaRPr sz="1600">
              <a:solidFill>
                <a:srgbClr val="000000"/>
              </a:solidFill>
              <a:latin typeface="Georgia"/>
              <a:ea typeface="Georgia"/>
              <a:cs typeface="Georgia"/>
              <a:sym typeface="Georgia"/>
            </a:endParaRPr>
          </a:p>
        </p:txBody>
      </p:sp>
      <p:graphicFrame>
        <p:nvGraphicFramePr>
          <p:cNvPr id="460" name="Google Shape;460;p71"/>
          <p:cNvGraphicFramePr/>
          <p:nvPr/>
        </p:nvGraphicFramePr>
        <p:xfrm>
          <a:off x="628775" y="1735375"/>
          <a:ext cx="3000000" cy="3000000"/>
        </p:xfrm>
        <a:graphic>
          <a:graphicData uri="http://schemas.openxmlformats.org/drawingml/2006/table">
            <a:tbl>
              <a:tblPr>
                <a:noFill/>
                <a:tableStyleId>{B5F8D105-444E-4230-8947-4843C1784254}</a:tableStyleId>
              </a:tblPr>
              <a:tblGrid>
                <a:gridCol w="1704975"/>
                <a:gridCol w="1524000"/>
                <a:gridCol w="1485900"/>
                <a:gridCol w="1495425"/>
                <a:gridCol w="1524000"/>
              </a:tblGrid>
              <a:tr h="89025">
                <a:tc rowSpan="2">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Model</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RMSE</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MAE</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r>
              <a:tr h="89025">
                <a:tc vMerge="1"/>
                <a:tc>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Train</a:t>
                      </a:r>
                      <a:endParaRPr b="1" sz="1800">
                        <a:latin typeface="Book Antiqua"/>
                        <a:ea typeface="Book Antiqua"/>
                        <a:cs typeface="Book Antiqua"/>
                        <a:sym typeface="Book Antiqua"/>
                      </a:endParaRPr>
                    </a:p>
                  </a:txBody>
                  <a:tcPr marT="91425" marB="91425" marR="91425" marL="91425">
                    <a:lnL cap="flat" cmpd="sng" w="3810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Test</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Train</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latin typeface="Book Antiqua"/>
                          <a:ea typeface="Book Antiqua"/>
                          <a:cs typeface="Book Antiqua"/>
                          <a:sym typeface="Book Antiqua"/>
                        </a:rPr>
                        <a:t>Test</a:t>
                      </a:r>
                      <a:endParaRPr b="1"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89025">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ARIMA</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7.06e+08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1.31e+09</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5.23e+08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9.88e+08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89025">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HoltWinters</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8.33e+08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1.32e+09</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6.51e+08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Book Antiqua"/>
                          <a:ea typeface="Book Antiqua"/>
                          <a:cs typeface="Book Antiqua"/>
                          <a:sym typeface="Book Antiqua"/>
                        </a:rPr>
                        <a:t>9.99e+08</a:t>
                      </a:r>
                      <a:endParaRPr sz="1800">
                        <a:latin typeface="Book Antiqua"/>
                        <a:ea typeface="Book Antiqua"/>
                        <a:cs typeface="Book Antiqua"/>
                        <a:sym typeface="Book Antiqua"/>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461" name="Google Shape;461;p71"/>
          <p:cNvSpPr txBox="1"/>
          <p:nvPr/>
        </p:nvSpPr>
        <p:spPr>
          <a:xfrm>
            <a:off x="186500" y="245825"/>
            <a:ext cx="7756200" cy="712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3600"/>
              <a:t>Model Comparison</a:t>
            </a:r>
            <a:endParaRPr sz="3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2"/>
          <p:cNvSpPr txBox="1"/>
          <p:nvPr>
            <p:ph idx="1" type="body"/>
          </p:nvPr>
        </p:nvSpPr>
        <p:spPr>
          <a:xfrm>
            <a:off x="622950" y="1459350"/>
            <a:ext cx="8074200" cy="32964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480"/>
              </a:spcBef>
              <a:spcAft>
                <a:spcPts val="0"/>
              </a:spcAft>
              <a:buSzPts val="2000"/>
              <a:buFont typeface="Georgia"/>
              <a:buChar char="➢"/>
            </a:pPr>
            <a:r>
              <a:rPr lang="en-US" sz="2000">
                <a:solidFill>
                  <a:srgbClr val="000000"/>
                </a:solidFill>
                <a:latin typeface="Georgia"/>
                <a:ea typeface="Georgia"/>
                <a:cs typeface="Georgia"/>
                <a:sym typeface="Georgia"/>
              </a:rPr>
              <a:t>When predicting</a:t>
            </a:r>
            <a:r>
              <a:rPr lang="en-US" sz="2000">
                <a:solidFill>
                  <a:srgbClr val="000000"/>
                </a:solidFill>
                <a:latin typeface="Georgia"/>
                <a:ea typeface="Georgia"/>
                <a:cs typeface="Georgia"/>
                <a:sym typeface="Georgia"/>
              </a:rPr>
              <a:t> revenue and profit, Random Forest yields the best performance model.  </a:t>
            </a:r>
            <a:endParaRPr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When predicting profitability, Logistic Regression </a:t>
            </a:r>
            <a:r>
              <a:rPr lang="en-US" sz="2000">
                <a:solidFill>
                  <a:srgbClr val="000000"/>
                </a:solidFill>
                <a:latin typeface="Georgia"/>
                <a:ea typeface="Georgia"/>
                <a:cs typeface="Georgia"/>
                <a:sym typeface="Georgia"/>
              </a:rPr>
              <a:t>yields the best performance model.  </a:t>
            </a:r>
            <a:endParaRPr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The most important features that a movie studio/investor should consider for box office success are budget, vote and popularity.</a:t>
            </a:r>
            <a:endParaRPr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Char char="➢"/>
            </a:pPr>
            <a:r>
              <a:rPr lang="en-US" sz="2000">
                <a:solidFill>
                  <a:srgbClr val="000000"/>
                </a:solidFill>
                <a:latin typeface="Georgia"/>
                <a:ea typeface="Georgia"/>
                <a:cs typeface="Georgia"/>
                <a:sym typeface="Georgia"/>
              </a:rPr>
              <a:t>Movies released in April, May and June tend to generate larger  revenues.</a:t>
            </a:r>
            <a:endParaRPr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Clr>
                <a:srgbClr val="000000"/>
              </a:buClr>
              <a:buSzPts val="2000"/>
              <a:buFont typeface="Georgia"/>
              <a:buChar char="➢"/>
            </a:pPr>
            <a:r>
              <a:rPr lang="en-US" sz="2000">
                <a:solidFill>
                  <a:srgbClr val="000000"/>
                </a:solidFill>
                <a:latin typeface="Georgia"/>
                <a:ea typeface="Georgia"/>
                <a:cs typeface="Georgia"/>
                <a:sym typeface="Georgia"/>
              </a:rPr>
              <a:t>Movie released in June tend to generate larger profit.</a:t>
            </a:r>
            <a:endParaRPr sz="2000">
              <a:solidFill>
                <a:srgbClr val="000000"/>
              </a:solidFill>
              <a:latin typeface="Georgia"/>
              <a:ea typeface="Georgia"/>
              <a:cs typeface="Georgia"/>
              <a:sym typeface="Georgia"/>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467" name="Google Shape;467;p72"/>
          <p:cNvSpPr txBox="1"/>
          <p:nvPr>
            <p:ph type="title"/>
          </p:nvPr>
        </p:nvSpPr>
        <p:spPr>
          <a:xfrm>
            <a:off x="271300" y="296700"/>
            <a:ext cx="7756200" cy="67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Conclusion</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descr="A close up of a logo&#10;&#10;Description automatically generated" id="94" name="Google Shape;94;p19"/>
          <p:cNvPicPr preferRelativeResize="0"/>
          <p:nvPr>
            <p:ph idx="1" type="body"/>
          </p:nvPr>
        </p:nvPicPr>
        <p:blipFill rotWithShape="1">
          <a:blip r:embed="rId3">
            <a:alphaModFix/>
          </a:blip>
          <a:srcRect b="0" l="13434" r="3688" t="0"/>
          <a:stretch/>
        </p:blipFill>
        <p:spPr>
          <a:xfrm>
            <a:off x="1744850" y="980975"/>
            <a:ext cx="5962500" cy="4388400"/>
          </a:xfrm>
          <a:prstGeom prst="rect">
            <a:avLst/>
          </a:prstGeom>
          <a:noFill/>
          <a:ln>
            <a:noFill/>
          </a:ln>
        </p:spPr>
      </p:pic>
      <p:sp>
        <p:nvSpPr>
          <p:cNvPr id="95" name="Google Shape;95;p19"/>
          <p:cNvSpPr txBox="1"/>
          <p:nvPr>
            <p:ph type="title"/>
          </p:nvPr>
        </p:nvSpPr>
        <p:spPr>
          <a:xfrm>
            <a:off x="148250" y="148452"/>
            <a:ext cx="7414500" cy="73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Correlation Matrix</a:t>
            </a:r>
            <a:endParaRPr sz="360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3"/>
          <p:cNvSpPr txBox="1"/>
          <p:nvPr>
            <p:ph idx="1" type="body"/>
          </p:nvPr>
        </p:nvSpPr>
        <p:spPr>
          <a:xfrm>
            <a:off x="699250" y="1746750"/>
            <a:ext cx="7745400" cy="328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sz="1600" u="sng">
                <a:solidFill>
                  <a:schemeClr val="hlink"/>
                </a:solidFill>
                <a:latin typeface="Times New Roman"/>
                <a:ea typeface="Times New Roman"/>
                <a:cs typeface="Times New Roman"/>
                <a:sym typeface="Times New Roman"/>
                <a:hlinkClick r:id="rId3"/>
              </a:rPr>
              <a:t>https://towardsdatascience.com/</a:t>
            </a:r>
            <a:endParaRPr sz="1600">
              <a:latin typeface="Times New Roman"/>
              <a:ea typeface="Times New Roman"/>
              <a:cs typeface="Times New Roman"/>
              <a:sym typeface="Times New Roman"/>
            </a:endParaRPr>
          </a:p>
          <a:p>
            <a:pPr indent="0" lvl="0" marL="0" rtl="0" algn="l">
              <a:spcBef>
                <a:spcPts val="480"/>
              </a:spcBef>
              <a:spcAft>
                <a:spcPts val="0"/>
              </a:spcAft>
              <a:buNone/>
            </a:pPr>
            <a:r>
              <a:rPr lang="en-US" sz="1600" u="sng">
                <a:solidFill>
                  <a:schemeClr val="hlink"/>
                </a:solidFill>
                <a:latin typeface="Times New Roman"/>
                <a:ea typeface="Times New Roman"/>
                <a:cs typeface="Times New Roman"/>
                <a:sym typeface="Times New Roman"/>
                <a:hlinkClick r:id="rId4"/>
              </a:rPr>
              <a:t>https://stats.idre.ucla.edu/r/dae/</a:t>
            </a:r>
            <a:endParaRPr sz="1600">
              <a:latin typeface="Times New Roman"/>
              <a:ea typeface="Times New Roman"/>
              <a:cs typeface="Times New Roman"/>
              <a:sym typeface="Times New Roman"/>
            </a:endParaRPr>
          </a:p>
          <a:p>
            <a:pPr indent="0" lvl="0" marL="0" rtl="0" algn="l">
              <a:spcBef>
                <a:spcPts val="480"/>
              </a:spcBef>
              <a:spcAft>
                <a:spcPts val="0"/>
              </a:spcAft>
              <a:buNone/>
            </a:pPr>
            <a:r>
              <a:rPr lang="en-US" sz="1600" u="sng">
                <a:solidFill>
                  <a:schemeClr val="hlink"/>
                </a:solidFill>
                <a:latin typeface="Times New Roman"/>
                <a:ea typeface="Times New Roman"/>
                <a:cs typeface="Times New Roman"/>
                <a:sym typeface="Times New Roman"/>
                <a:hlinkClick r:id="rId5"/>
              </a:rPr>
              <a:t>https://stackoverflow.com/</a:t>
            </a:r>
            <a:endParaRPr sz="1600">
              <a:latin typeface="Times New Roman"/>
              <a:ea typeface="Times New Roman"/>
              <a:cs typeface="Times New Roman"/>
              <a:sym typeface="Times New Roman"/>
            </a:endParaRPr>
          </a:p>
          <a:p>
            <a:pPr indent="0" lvl="0" marL="0" rtl="0" algn="l">
              <a:spcBef>
                <a:spcPts val="480"/>
              </a:spcBef>
              <a:spcAft>
                <a:spcPts val="0"/>
              </a:spcAft>
              <a:buNone/>
            </a:pPr>
            <a:r>
              <a:rPr lang="en-US" sz="1600" u="sng">
                <a:solidFill>
                  <a:schemeClr val="hlink"/>
                </a:solidFill>
                <a:latin typeface="Times New Roman"/>
                <a:ea typeface="Times New Roman"/>
                <a:cs typeface="Times New Roman"/>
                <a:sym typeface="Times New Roman"/>
                <a:hlinkClick r:id="rId6"/>
              </a:rPr>
              <a:t>https://www.kaggle.com/learn-forum</a:t>
            </a:r>
            <a:endParaRPr sz="1600">
              <a:latin typeface="Times New Roman"/>
              <a:ea typeface="Times New Roman"/>
              <a:cs typeface="Times New Roman"/>
              <a:sym typeface="Times New Roman"/>
            </a:endParaRPr>
          </a:p>
          <a:p>
            <a:pPr indent="0" lvl="0" marL="0" rtl="0" algn="l">
              <a:spcBef>
                <a:spcPts val="480"/>
              </a:spcBef>
              <a:spcAft>
                <a:spcPts val="0"/>
              </a:spcAft>
              <a:buNone/>
            </a:pPr>
            <a:r>
              <a:rPr lang="en-US" sz="1600" u="sng">
                <a:solidFill>
                  <a:schemeClr val="hlink"/>
                </a:solidFill>
                <a:latin typeface="Times New Roman"/>
                <a:ea typeface="Times New Roman"/>
                <a:cs typeface="Times New Roman"/>
                <a:sym typeface="Times New Roman"/>
                <a:hlinkClick r:id="rId7"/>
              </a:rPr>
              <a:t>https://www.r-bloggers.com/</a:t>
            </a:r>
            <a:endParaRPr sz="1600">
              <a:latin typeface="Times New Roman"/>
              <a:ea typeface="Times New Roman"/>
              <a:cs typeface="Times New Roman"/>
              <a:sym typeface="Times New Roman"/>
            </a:endParaRPr>
          </a:p>
          <a:p>
            <a:pPr indent="0" lvl="0" marL="0" rtl="0" algn="l">
              <a:spcBef>
                <a:spcPts val="480"/>
              </a:spcBef>
              <a:spcAft>
                <a:spcPts val="0"/>
              </a:spcAft>
              <a:buNone/>
            </a:pPr>
            <a:r>
              <a:rPr lang="en-US" sz="1600" u="sng">
                <a:solidFill>
                  <a:schemeClr val="hlink"/>
                </a:solidFill>
                <a:latin typeface="Times New Roman"/>
                <a:ea typeface="Times New Roman"/>
                <a:cs typeface="Times New Roman"/>
                <a:sym typeface="Times New Roman"/>
                <a:hlinkClick r:id="rId8"/>
              </a:rPr>
              <a:t>https://www.datacamp.com/tracks/r-programming</a:t>
            </a:r>
            <a:endParaRPr sz="1600">
              <a:latin typeface="Times New Roman"/>
              <a:ea typeface="Times New Roman"/>
              <a:cs typeface="Times New Roman"/>
              <a:sym typeface="Times New Roman"/>
            </a:endParaRPr>
          </a:p>
          <a:p>
            <a:pPr indent="0" lvl="0" marL="0" rtl="0" algn="l">
              <a:spcBef>
                <a:spcPts val="480"/>
              </a:spcBef>
              <a:spcAft>
                <a:spcPts val="0"/>
              </a:spcAft>
              <a:buNone/>
            </a:pPr>
            <a:r>
              <a:rPr lang="en-US" sz="1600" u="sng">
                <a:solidFill>
                  <a:schemeClr val="hlink"/>
                </a:solidFill>
                <a:latin typeface="Times New Roman"/>
                <a:ea typeface="Times New Roman"/>
                <a:cs typeface="Times New Roman"/>
                <a:sym typeface="Times New Roman"/>
                <a:hlinkClick r:id="rId9"/>
              </a:rPr>
              <a:t>https://www.forbes.com/sites/scottmendelson/2019/12/01/box-office-walt-disney-frozen-2-starring-idina-menzel-and-kristen-bell-breaks-thanksgiving-records-and-tops-738-million-worldwide/#2f2c0c956d80</a:t>
            </a:r>
            <a:endParaRPr sz="1600">
              <a:latin typeface="Times New Roman"/>
              <a:ea typeface="Times New Roman"/>
              <a:cs typeface="Times New Roman"/>
              <a:sym typeface="Times New Roman"/>
            </a:endParaRPr>
          </a:p>
        </p:txBody>
      </p:sp>
      <p:sp>
        <p:nvSpPr>
          <p:cNvPr id="473" name="Google Shape;473;p73"/>
          <p:cNvSpPr txBox="1"/>
          <p:nvPr>
            <p:ph type="title"/>
          </p:nvPr>
        </p:nvSpPr>
        <p:spPr>
          <a:xfrm>
            <a:off x="515525" y="330601"/>
            <a:ext cx="7756200" cy="81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rPr>
              <a:t>References</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graphicFrame>
        <p:nvGraphicFramePr>
          <p:cNvPr id="100" name="Google Shape;100;p20"/>
          <p:cNvGraphicFramePr/>
          <p:nvPr/>
        </p:nvGraphicFramePr>
        <p:xfrm>
          <a:off x="698500" y="1542988"/>
          <a:ext cx="3000000" cy="3000000"/>
        </p:xfrm>
        <a:graphic>
          <a:graphicData uri="http://schemas.openxmlformats.org/drawingml/2006/table">
            <a:tbl>
              <a:tblPr bandRow="1" firstRow="1">
                <a:noFill/>
                <a:tableStyleId>{68009A4B-C47F-4F63-8337-986C060576D3}</a:tableStyleId>
              </a:tblPr>
              <a:tblGrid>
                <a:gridCol w="1936750"/>
                <a:gridCol w="1936750"/>
                <a:gridCol w="1936750"/>
                <a:gridCol w="1936750"/>
              </a:tblGrid>
              <a:tr h="573475">
                <a:tc>
                  <a:txBody>
                    <a:bodyPr/>
                    <a:lstStyle/>
                    <a:p>
                      <a:pPr indent="0" lvl="0" marL="0" marR="0" rtl="0" algn="ctr">
                        <a:spcBef>
                          <a:spcPts val="0"/>
                        </a:spcBef>
                        <a:spcAft>
                          <a:spcPts val="0"/>
                        </a:spcAft>
                        <a:buNone/>
                      </a:pPr>
                      <a:r>
                        <a:rPr lang="en-US" sz="1800"/>
                        <a:t>Predictor</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Company</a:t>
                      </a:r>
                      <a:endParaRPr/>
                    </a:p>
                  </a:txBody>
                  <a:tcPr marT="45725" marB="45725" marR="91450" marL="91450"/>
                </a:tc>
                <a:tc>
                  <a:txBody>
                    <a:bodyPr/>
                    <a:lstStyle/>
                    <a:p>
                      <a:pPr indent="0" lvl="0" marL="0" marR="0" rtl="0" algn="ctr">
                        <a:spcBef>
                          <a:spcPts val="0"/>
                        </a:spcBef>
                        <a:spcAft>
                          <a:spcPts val="0"/>
                        </a:spcAft>
                        <a:buNone/>
                      </a:pPr>
                      <a:r>
                        <a:rPr lang="en-US" sz="1800"/>
                        <a:t>Season</a:t>
                      </a:r>
                      <a:endParaRPr/>
                    </a:p>
                  </a:txBody>
                  <a:tcPr marT="45725" marB="45725" marR="91450" marL="91450"/>
                </a:tc>
                <a:tc>
                  <a:txBody>
                    <a:bodyPr/>
                    <a:lstStyle/>
                    <a:p>
                      <a:pPr indent="0" lvl="0" marL="0" marR="0" rtl="0" algn="ctr">
                        <a:spcBef>
                          <a:spcPts val="0"/>
                        </a:spcBef>
                        <a:spcAft>
                          <a:spcPts val="0"/>
                        </a:spcAft>
                        <a:buNone/>
                      </a:pPr>
                      <a:r>
                        <a:rPr lang="en-US" sz="1800"/>
                        <a:t>Genres</a:t>
                      </a:r>
                      <a:endParaRPr/>
                    </a:p>
                  </a:txBody>
                  <a:tcPr marT="45725" marB="45725" marR="91450" marL="91450"/>
                </a:tc>
              </a:tr>
              <a:tr h="573475">
                <a:tc>
                  <a:txBody>
                    <a:bodyPr/>
                    <a:lstStyle/>
                    <a:p>
                      <a:pPr indent="0" lvl="0" marL="0" marR="0" rtl="0" algn="ctr">
                        <a:spcBef>
                          <a:spcPts val="0"/>
                        </a:spcBef>
                        <a:spcAft>
                          <a:spcPts val="0"/>
                        </a:spcAft>
                        <a:buNone/>
                      </a:pPr>
                      <a:r>
                        <a:rPr lang="en-US" sz="1800"/>
                        <a:t>p-value</a:t>
                      </a:r>
                      <a:endParaRPr sz="1800"/>
                    </a:p>
                  </a:txBody>
                  <a:tcPr marT="45725" marB="45725" marR="91450" marL="91450"/>
                </a:tc>
                <a:tc>
                  <a:txBody>
                    <a:bodyPr/>
                    <a:lstStyle/>
                    <a:p>
                      <a:pPr indent="0" lvl="0" marL="0" marR="0" rtl="0" algn="ctr">
                        <a:spcBef>
                          <a:spcPts val="0"/>
                        </a:spcBef>
                        <a:spcAft>
                          <a:spcPts val="0"/>
                        </a:spcAft>
                        <a:buNone/>
                      </a:pPr>
                      <a:r>
                        <a:rPr lang="en-US" sz="1800"/>
                        <a:t>1.13e-28</a:t>
                      </a:r>
                      <a:endParaRPr/>
                    </a:p>
                  </a:txBody>
                  <a:tcPr marT="45725" marB="45725" marR="91450" marL="91450"/>
                </a:tc>
                <a:tc>
                  <a:txBody>
                    <a:bodyPr/>
                    <a:lstStyle/>
                    <a:p>
                      <a:pPr indent="0" lvl="0" marL="0" marR="0" rtl="0" algn="ctr">
                        <a:spcBef>
                          <a:spcPts val="0"/>
                        </a:spcBef>
                        <a:spcAft>
                          <a:spcPts val="0"/>
                        </a:spcAft>
                        <a:buNone/>
                      </a:pPr>
                      <a:r>
                        <a:rPr lang="en-US" sz="1800"/>
                        <a:t>5.29e-10</a:t>
                      </a:r>
                      <a:endParaRPr/>
                    </a:p>
                  </a:txBody>
                  <a:tcPr marT="45725" marB="45725" marR="91450" marL="91450"/>
                </a:tc>
                <a:tc>
                  <a:txBody>
                    <a:bodyPr/>
                    <a:lstStyle/>
                    <a:p>
                      <a:pPr indent="0" lvl="0" marL="0" marR="0" rtl="0" algn="ctr">
                        <a:spcBef>
                          <a:spcPts val="0"/>
                        </a:spcBef>
                        <a:spcAft>
                          <a:spcPts val="0"/>
                        </a:spcAft>
                        <a:buNone/>
                      </a:pPr>
                      <a:r>
                        <a:rPr lang="en-US" sz="1800"/>
                        <a:t>2.58e-80</a:t>
                      </a:r>
                      <a:endParaRPr/>
                    </a:p>
                  </a:txBody>
                  <a:tcPr marT="45725" marB="45725" marR="91450" marL="91450"/>
                </a:tc>
              </a:tr>
            </a:tbl>
          </a:graphicData>
        </a:graphic>
      </p:graphicFrame>
      <p:sp>
        <p:nvSpPr>
          <p:cNvPr id="101" name="Google Shape;101;p20"/>
          <p:cNvSpPr txBox="1"/>
          <p:nvPr/>
        </p:nvSpPr>
        <p:spPr>
          <a:xfrm>
            <a:off x="698500" y="3429000"/>
            <a:ext cx="8323200" cy="1413300"/>
          </a:xfrm>
          <a:prstGeom prst="rect">
            <a:avLst/>
          </a:prstGeom>
          <a:noFill/>
          <a:ln>
            <a:noFill/>
          </a:ln>
        </p:spPr>
        <p:txBody>
          <a:bodyPr anchorCtr="0" anchor="t" bIns="45700" lIns="91425" spcFirstLastPara="1" rIns="91425" wrap="square" tIns="45700">
            <a:noAutofit/>
          </a:bodyPr>
          <a:lstStyle/>
          <a:p>
            <a:pPr indent="-298450" lvl="0" marL="285750" marR="0" rtl="0" algn="l">
              <a:lnSpc>
                <a:spcPct val="115000"/>
              </a:lnSpc>
              <a:spcBef>
                <a:spcPts val="0"/>
              </a:spcBef>
              <a:spcAft>
                <a:spcPts val="0"/>
              </a:spcAft>
              <a:buClr>
                <a:schemeClr val="dk1"/>
              </a:buClr>
              <a:buSzPts val="2000"/>
              <a:buFont typeface="Georgia"/>
              <a:buChar char="➢"/>
            </a:pPr>
            <a:r>
              <a:rPr i="0" lang="en-US" sz="2000" u="none" cap="none" strike="noStrike">
                <a:solidFill>
                  <a:schemeClr val="dk1"/>
                </a:solidFill>
                <a:latin typeface="Georgia"/>
                <a:ea typeface="Georgia"/>
                <a:cs typeface="Georgia"/>
                <a:sym typeface="Georgia"/>
              </a:rPr>
              <a:t>All the p-values are smaller than 0.05 level.</a:t>
            </a:r>
            <a:endParaRPr sz="2000">
              <a:latin typeface="Georgia"/>
              <a:ea typeface="Georgia"/>
              <a:cs typeface="Georgia"/>
              <a:sym typeface="Georgia"/>
            </a:endParaRPr>
          </a:p>
          <a:p>
            <a:pPr indent="-298450" lvl="0" marL="285750" marR="0" rtl="0" algn="l">
              <a:lnSpc>
                <a:spcPct val="115000"/>
              </a:lnSpc>
              <a:spcBef>
                <a:spcPts val="0"/>
              </a:spcBef>
              <a:spcAft>
                <a:spcPts val="0"/>
              </a:spcAft>
              <a:buClr>
                <a:schemeClr val="dk1"/>
              </a:buClr>
              <a:buSzPts val="2000"/>
              <a:buFont typeface="Georgia"/>
              <a:buChar char="➢"/>
            </a:pPr>
            <a:r>
              <a:rPr i="0" lang="en-US" sz="2000" u="none" cap="none" strike="noStrike">
                <a:solidFill>
                  <a:schemeClr val="dk1"/>
                </a:solidFill>
                <a:latin typeface="Georgia"/>
                <a:ea typeface="Georgia"/>
                <a:cs typeface="Georgia"/>
                <a:sym typeface="Georgia"/>
              </a:rPr>
              <a:t>The overall effect of company, season and genre on revenue are statistically significant.</a:t>
            </a:r>
            <a:endParaRPr sz="2000">
              <a:latin typeface="Georgia"/>
              <a:ea typeface="Georgia"/>
              <a:cs typeface="Georgia"/>
              <a:sym typeface="Georgia"/>
            </a:endParaRPr>
          </a:p>
        </p:txBody>
      </p:sp>
      <p:sp>
        <p:nvSpPr>
          <p:cNvPr id="102" name="Google Shape;102;p20"/>
          <p:cNvSpPr txBox="1"/>
          <p:nvPr>
            <p:ph type="title"/>
          </p:nvPr>
        </p:nvSpPr>
        <p:spPr>
          <a:xfrm>
            <a:off x="197875" y="356875"/>
            <a:ext cx="77562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Anova Test</a:t>
            </a:r>
            <a:endParaRPr sz="3600">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graphicFrame>
        <p:nvGraphicFramePr>
          <p:cNvPr id="107" name="Google Shape;107;p21"/>
          <p:cNvGraphicFramePr/>
          <p:nvPr/>
        </p:nvGraphicFramePr>
        <p:xfrm>
          <a:off x="427411" y="1385764"/>
          <a:ext cx="3000000" cy="3000000"/>
        </p:xfrm>
        <a:graphic>
          <a:graphicData uri="http://schemas.openxmlformats.org/drawingml/2006/table">
            <a:tbl>
              <a:tblPr bandRow="1" firstRow="1">
                <a:noFill/>
                <a:tableStyleId>{68009A4B-C47F-4F63-8337-986C060576D3}</a:tableStyleId>
              </a:tblPr>
              <a:tblGrid>
                <a:gridCol w="1032625"/>
                <a:gridCol w="1369800"/>
                <a:gridCol w="1201225"/>
                <a:gridCol w="1201225"/>
                <a:gridCol w="985200"/>
                <a:gridCol w="1417225"/>
                <a:gridCol w="1201225"/>
              </a:tblGrid>
              <a:tr h="430775">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revenue</a:t>
                      </a:r>
                      <a:endParaRPr/>
                    </a:p>
                  </a:txBody>
                  <a:tcPr marT="45725" marB="45725" marR="91450" marL="91450"/>
                </a:tc>
                <a:tc>
                  <a:txBody>
                    <a:bodyPr/>
                    <a:lstStyle/>
                    <a:p>
                      <a:pPr indent="0" lvl="0" marL="0" marR="0" rtl="0" algn="ctr">
                        <a:spcBef>
                          <a:spcPts val="0"/>
                        </a:spcBef>
                        <a:spcAft>
                          <a:spcPts val="0"/>
                        </a:spcAft>
                        <a:buNone/>
                      </a:pPr>
                      <a:r>
                        <a:rPr lang="en-US" sz="1800"/>
                        <a:t>budget</a:t>
                      </a:r>
                      <a:endParaRPr/>
                    </a:p>
                  </a:txBody>
                  <a:tcPr marT="45725" marB="45725" marR="91450" marL="91450"/>
                </a:tc>
                <a:tc>
                  <a:txBody>
                    <a:bodyPr/>
                    <a:lstStyle/>
                    <a:p>
                      <a:pPr indent="0" lvl="0" marL="0" marR="0" rtl="0" algn="ctr">
                        <a:spcBef>
                          <a:spcPts val="0"/>
                        </a:spcBef>
                        <a:spcAft>
                          <a:spcPts val="0"/>
                        </a:spcAft>
                        <a:buNone/>
                      </a:pPr>
                      <a:r>
                        <a:rPr lang="en-US" sz="1800"/>
                        <a:t>vote</a:t>
                      </a:r>
                      <a:endParaRPr/>
                    </a:p>
                  </a:txBody>
                  <a:tcPr marT="45725" marB="45725" marR="91450" marL="91450"/>
                </a:tc>
                <a:tc>
                  <a:txBody>
                    <a:bodyPr/>
                    <a:lstStyle/>
                    <a:p>
                      <a:pPr indent="0" lvl="0" marL="0" marR="0" rtl="0" algn="ctr">
                        <a:spcBef>
                          <a:spcPts val="0"/>
                        </a:spcBef>
                        <a:spcAft>
                          <a:spcPts val="0"/>
                        </a:spcAft>
                        <a:buNone/>
                      </a:pPr>
                      <a:r>
                        <a:rPr lang="en-US" sz="1800"/>
                        <a:t>score </a:t>
                      </a:r>
                      <a:endParaRPr/>
                    </a:p>
                  </a:txBody>
                  <a:tcPr marT="45725" marB="45725" marR="91450" marL="91450"/>
                </a:tc>
                <a:tc>
                  <a:txBody>
                    <a:bodyPr/>
                    <a:lstStyle/>
                    <a:p>
                      <a:pPr indent="0" lvl="0" marL="0" marR="0" rtl="0" algn="ctr">
                        <a:spcBef>
                          <a:spcPts val="0"/>
                        </a:spcBef>
                        <a:spcAft>
                          <a:spcPts val="0"/>
                        </a:spcAft>
                        <a:buNone/>
                      </a:pPr>
                      <a:r>
                        <a:rPr lang="en-US" sz="1800"/>
                        <a:t>popularity</a:t>
                      </a:r>
                      <a:endParaRPr/>
                    </a:p>
                  </a:txBody>
                  <a:tcPr marT="45725" marB="45725" marR="91450" marL="91450"/>
                </a:tc>
                <a:tc>
                  <a:txBody>
                    <a:bodyPr/>
                    <a:lstStyle/>
                    <a:p>
                      <a:pPr indent="0" lvl="0" marL="0" marR="0" rtl="0" algn="ctr">
                        <a:spcBef>
                          <a:spcPts val="0"/>
                        </a:spcBef>
                        <a:spcAft>
                          <a:spcPts val="0"/>
                        </a:spcAft>
                        <a:buNone/>
                      </a:pPr>
                      <a:r>
                        <a:rPr lang="en-US" sz="1800"/>
                        <a:t>runtime</a:t>
                      </a:r>
                      <a:endParaRPr/>
                    </a:p>
                  </a:txBody>
                  <a:tcPr marT="45725" marB="45725" marR="91450" marL="91450"/>
                </a:tc>
              </a:tr>
              <a:tr h="430775">
                <a:tc>
                  <a:txBody>
                    <a:bodyPr/>
                    <a:lstStyle/>
                    <a:p>
                      <a:pPr indent="0" lvl="0" marL="0" marR="0" rtl="0" algn="ctr">
                        <a:spcBef>
                          <a:spcPts val="0"/>
                        </a:spcBef>
                        <a:spcAft>
                          <a:spcPts val="0"/>
                        </a:spcAft>
                        <a:buNone/>
                      </a:pPr>
                      <a:r>
                        <a:rPr lang="en-US" sz="1800"/>
                        <a:t>Min.</a:t>
                      </a:r>
                      <a:endParaRPr/>
                    </a:p>
                  </a:txBody>
                  <a:tcPr marT="45725" marB="45725" marR="91450" marL="91450"/>
                </a:tc>
                <a:tc>
                  <a:txBody>
                    <a:bodyPr/>
                    <a:lstStyle/>
                    <a:p>
                      <a:pPr indent="0" lvl="0" marL="0" marR="0" rtl="0" algn="ctr">
                        <a:spcBef>
                          <a:spcPts val="0"/>
                        </a:spcBef>
                        <a:spcAft>
                          <a:spcPts val="0"/>
                        </a:spcAft>
                        <a:buNone/>
                      </a:pPr>
                      <a:r>
                        <a:rPr lang="en-US" sz="1800"/>
                        <a:t>5.00e+00</a:t>
                      </a:r>
                      <a:endParaRPr/>
                    </a:p>
                  </a:txBody>
                  <a:tcPr marT="45725" marB="45725" marR="91450" marL="91450"/>
                </a:tc>
                <a:tc>
                  <a:txBody>
                    <a:bodyPr/>
                    <a:lstStyle/>
                    <a:p>
                      <a:pPr indent="0" lvl="0" marL="0" marR="0" rtl="0" algn="ctr">
                        <a:spcBef>
                          <a:spcPts val="0"/>
                        </a:spcBef>
                        <a:spcAft>
                          <a:spcPts val="0"/>
                        </a:spcAft>
                        <a:buNone/>
                      </a:pPr>
                      <a:r>
                        <a:rPr lang="en-US" sz="1800"/>
                        <a:t>1.0e+00</a:t>
                      </a:r>
                      <a:endParaRPr/>
                    </a:p>
                  </a:txBody>
                  <a:tcPr marT="45725" marB="45725" marR="91450" marL="91450"/>
                </a:tc>
                <a:tc>
                  <a:txBody>
                    <a:bodyPr/>
                    <a:lstStyle/>
                    <a:p>
                      <a:pPr indent="0" lvl="0" marL="0" marR="0" rtl="0" algn="ctr">
                        <a:spcBef>
                          <a:spcPts val="0"/>
                        </a:spcBef>
                        <a:spcAft>
                          <a:spcPts val="0"/>
                        </a:spcAft>
                        <a:buNone/>
                      </a:pPr>
                      <a:r>
                        <a:rPr lang="en-US" sz="1800"/>
                        <a:t>1</a:t>
                      </a:r>
                      <a:endParaRPr/>
                    </a:p>
                  </a:txBody>
                  <a:tcPr marT="45725" marB="45725" marR="91450" marL="91450"/>
                </a:tc>
                <a:tc>
                  <a:txBody>
                    <a:bodyPr/>
                    <a:lstStyle/>
                    <a:p>
                      <a:pPr indent="0" lvl="0" marL="0" marR="0" rtl="0" algn="ctr">
                        <a:spcBef>
                          <a:spcPts val="0"/>
                        </a:spcBef>
                        <a:spcAft>
                          <a:spcPts val="0"/>
                        </a:spcAft>
                        <a:buNone/>
                      </a:pPr>
                      <a:r>
                        <a:rPr lang="en-US" sz="1800"/>
                        <a:t>2.30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41</a:t>
                      </a:r>
                      <a:endParaRPr/>
                    </a:p>
                  </a:txBody>
                  <a:tcPr marT="45725" marB="45725" marR="91450" marL="91450"/>
                </a:tc>
              </a:tr>
              <a:tr h="430775">
                <a:tc>
                  <a:txBody>
                    <a:bodyPr/>
                    <a:lstStyle/>
                    <a:p>
                      <a:pPr indent="0" lvl="0" marL="0" marR="0" rtl="0" algn="ctr">
                        <a:spcBef>
                          <a:spcPts val="0"/>
                        </a:spcBef>
                        <a:spcAft>
                          <a:spcPts val="0"/>
                        </a:spcAft>
                        <a:buNone/>
                      </a:pPr>
                      <a:r>
                        <a:rPr lang="en-US" sz="1800"/>
                        <a:t>1</a:t>
                      </a:r>
                      <a:r>
                        <a:rPr baseline="30000" lang="en-US" sz="1800"/>
                        <a:t>st</a:t>
                      </a:r>
                      <a:r>
                        <a:rPr lang="en-US" sz="1800"/>
                        <a:t> Qu.</a:t>
                      </a:r>
                      <a:endParaRPr/>
                    </a:p>
                  </a:txBody>
                  <a:tcPr marT="45725" marB="45725" marR="91450" marL="91450"/>
                </a:tc>
                <a:tc>
                  <a:txBody>
                    <a:bodyPr/>
                    <a:lstStyle/>
                    <a:p>
                      <a:pPr indent="0" lvl="0" marL="0" marR="0" rtl="0" algn="ctr">
                        <a:spcBef>
                          <a:spcPts val="0"/>
                        </a:spcBef>
                        <a:spcAft>
                          <a:spcPts val="0"/>
                        </a:spcAft>
                        <a:buNone/>
                      </a:pPr>
                      <a:r>
                        <a:rPr lang="en-US" sz="1800"/>
                        <a:t>1.71e+07</a:t>
                      </a:r>
                      <a:endParaRPr/>
                    </a:p>
                  </a:txBody>
                  <a:tcPr marT="45725" marB="45725" marR="91450" marL="91450"/>
                </a:tc>
                <a:tc>
                  <a:txBody>
                    <a:bodyPr/>
                    <a:lstStyle/>
                    <a:p>
                      <a:pPr indent="0" lvl="0" marL="0" marR="0" rtl="0" algn="ctr">
                        <a:spcBef>
                          <a:spcPts val="0"/>
                        </a:spcBef>
                        <a:spcAft>
                          <a:spcPts val="0"/>
                        </a:spcAft>
                        <a:buNone/>
                      </a:pPr>
                      <a:r>
                        <a:rPr lang="en-US" sz="1800"/>
                        <a:t>1.05e+07</a:t>
                      </a:r>
                      <a:endParaRPr/>
                    </a:p>
                  </a:txBody>
                  <a:tcPr marT="45725" marB="45725" marR="91450" marL="91450"/>
                </a:tc>
                <a:tc>
                  <a:txBody>
                    <a:bodyPr/>
                    <a:lstStyle/>
                    <a:p>
                      <a:pPr indent="0" lvl="0" marL="0" marR="0" rtl="0" algn="ctr">
                        <a:spcBef>
                          <a:spcPts val="0"/>
                        </a:spcBef>
                        <a:spcAft>
                          <a:spcPts val="0"/>
                        </a:spcAft>
                        <a:buNone/>
                      </a:pPr>
                      <a:r>
                        <a:rPr lang="en-US" sz="1800"/>
                        <a:t>179</a:t>
                      </a:r>
                      <a:endParaRPr/>
                    </a:p>
                  </a:txBody>
                  <a:tcPr marT="45725" marB="45725" marR="91450" marL="91450"/>
                </a:tc>
                <a:tc>
                  <a:txBody>
                    <a:bodyPr/>
                    <a:lstStyle/>
                    <a:p>
                      <a:pPr indent="0" lvl="0" marL="0" marR="0" rtl="0" algn="ctr">
                        <a:spcBef>
                          <a:spcPts val="0"/>
                        </a:spcBef>
                        <a:spcAft>
                          <a:spcPts val="0"/>
                        </a:spcAft>
                        <a:buNone/>
                      </a:pPr>
                      <a:r>
                        <a:rPr lang="en-US" sz="1800"/>
                        <a:t>5.80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c>
                  <a:txBody>
                    <a:bodyPr/>
                    <a:lstStyle/>
                    <a:p>
                      <a:pPr indent="0" lvl="0" marL="0" marR="0" rtl="0" algn="ctr">
                        <a:spcBef>
                          <a:spcPts val="0"/>
                        </a:spcBef>
                        <a:spcAft>
                          <a:spcPts val="0"/>
                        </a:spcAft>
                        <a:buNone/>
                      </a:pPr>
                      <a:r>
                        <a:rPr lang="en-US" sz="1800"/>
                        <a:t>96</a:t>
                      </a:r>
                      <a:endParaRPr/>
                    </a:p>
                  </a:txBody>
                  <a:tcPr marT="45725" marB="45725" marR="91450" marL="91450"/>
                </a:tc>
              </a:tr>
              <a:tr h="430775">
                <a:tc>
                  <a:txBody>
                    <a:bodyPr/>
                    <a:lstStyle/>
                    <a:p>
                      <a:pPr indent="0" lvl="0" marL="0" marR="0" rtl="0" algn="ctr">
                        <a:spcBef>
                          <a:spcPts val="0"/>
                        </a:spcBef>
                        <a:spcAft>
                          <a:spcPts val="0"/>
                        </a:spcAft>
                        <a:buNone/>
                      </a:pPr>
                      <a:r>
                        <a:rPr lang="en-US" sz="1800"/>
                        <a:t>Median</a:t>
                      </a:r>
                      <a:endParaRPr/>
                    </a:p>
                  </a:txBody>
                  <a:tcPr marT="45725" marB="45725" marR="91450" marL="91450"/>
                </a:tc>
                <a:tc>
                  <a:txBody>
                    <a:bodyPr/>
                    <a:lstStyle/>
                    <a:p>
                      <a:pPr indent="0" lvl="0" marL="0" marR="0" rtl="0" algn="ctr">
                        <a:spcBef>
                          <a:spcPts val="0"/>
                        </a:spcBef>
                        <a:spcAft>
                          <a:spcPts val="0"/>
                        </a:spcAft>
                        <a:buNone/>
                      </a:pPr>
                      <a:r>
                        <a:rPr lang="en-US" sz="1800"/>
                        <a:t>5.52e+07</a:t>
                      </a:r>
                      <a:endParaRPr/>
                    </a:p>
                  </a:txBody>
                  <a:tcPr marT="45725" marB="45725" marR="91450" marL="91450"/>
                </a:tc>
                <a:tc>
                  <a:txBody>
                    <a:bodyPr/>
                    <a:lstStyle/>
                    <a:p>
                      <a:pPr indent="0" lvl="0" marL="0" marR="0" rtl="0" algn="ctr">
                        <a:spcBef>
                          <a:spcPts val="0"/>
                        </a:spcBef>
                        <a:spcAft>
                          <a:spcPts val="0"/>
                        </a:spcAft>
                        <a:buNone/>
                      </a:pPr>
                      <a:r>
                        <a:rPr lang="en-US" sz="1800"/>
                        <a:t>2.50e+07</a:t>
                      </a:r>
                      <a:endParaRPr/>
                    </a:p>
                  </a:txBody>
                  <a:tcPr marT="45725" marB="45725" marR="91450" marL="91450"/>
                </a:tc>
                <a:tc>
                  <a:txBody>
                    <a:bodyPr/>
                    <a:lstStyle/>
                    <a:p>
                      <a:pPr indent="0" lvl="0" marL="0" marR="0" rtl="0" algn="ctr">
                        <a:spcBef>
                          <a:spcPts val="0"/>
                        </a:spcBef>
                        <a:spcAft>
                          <a:spcPts val="0"/>
                        </a:spcAft>
                        <a:buNone/>
                      </a:pPr>
                      <a:r>
                        <a:rPr lang="en-US" sz="1800"/>
                        <a:t>471</a:t>
                      </a:r>
                      <a:endParaRPr/>
                    </a:p>
                  </a:txBody>
                  <a:tcPr marT="45725" marB="45725" marR="91450" marL="91450"/>
                </a:tc>
                <a:tc>
                  <a:txBody>
                    <a:bodyPr/>
                    <a:lstStyle/>
                    <a:p>
                      <a:pPr indent="0" lvl="0" marL="0" marR="0" rtl="0" algn="ctr">
                        <a:spcBef>
                          <a:spcPts val="0"/>
                        </a:spcBef>
                        <a:spcAft>
                          <a:spcPts val="0"/>
                        </a:spcAft>
                        <a:buNone/>
                      </a:pPr>
                      <a:r>
                        <a:rPr lang="en-US" sz="1800"/>
                        <a:t>6.30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107</a:t>
                      </a:r>
                      <a:endParaRPr/>
                    </a:p>
                  </a:txBody>
                  <a:tcPr marT="45725" marB="45725" marR="91450" marL="91450"/>
                </a:tc>
              </a:tr>
              <a:tr h="430775">
                <a:tc>
                  <a:txBody>
                    <a:bodyPr/>
                    <a:lstStyle/>
                    <a:p>
                      <a:pPr indent="0" lvl="0" marL="0" marR="0" rtl="0" algn="ctr">
                        <a:spcBef>
                          <a:spcPts val="0"/>
                        </a:spcBef>
                        <a:spcAft>
                          <a:spcPts val="0"/>
                        </a:spcAft>
                        <a:buNone/>
                      </a:pPr>
                      <a:r>
                        <a:rPr lang="en-US" sz="1800"/>
                        <a:t>Mean</a:t>
                      </a:r>
                      <a:endParaRPr/>
                    </a:p>
                  </a:txBody>
                  <a:tcPr marT="45725" marB="45725" marR="91450" marL="91450"/>
                </a:tc>
                <a:tc>
                  <a:txBody>
                    <a:bodyPr/>
                    <a:lstStyle/>
                    <a:p>
                      <a:pPr indent="0" lvl="0" marL="0" marR="0" rtl="0" algn="ctr">
                        <a:spcBef>
                          <a:spcPts val="0"/>
                        </a:spcBef>
                        <a:spcAft>
                          <a:spcPts val="0"/>
                        </a:spcAft>
                        <a:buNone/>
                      </a:pPr>
                      <a:r>
                        <a:rPr lang="en-US" sz="1800"/>
                        <a:t>1.21e+08</a:t>
                      </a:r>
                      <a:endParaRPr/>
                    </a:p>
                  </a:txBody>
                  <a:tcPr marT="45725" marB="45725" marR="91450" marL="91450"/>
                </a:tc>
                <a:tc>
                  <a:txBody>
                    <a:bodyPr/>
                    <a:lstStyle/>
                    <a:p>
                      <a:pPr indent="0" lvl="0" marL="0" marR="0" rtl="0" algn="ctr">
                        <a:spcBef>
                          <a:spcPts val="0"/>
                        </a:spcBef>
                        <a:spcAft>
                          <a:spcPts val="0"/>
                        </a:spcAft>
                        <a:buNone/>
                      </a:pPr>
                      <a:r>
                        <a:rPr lang="en-US" sz="1800"/>
                        <a:t>4.07e+07</a:t>
                      </a:r>
                      <a:endParaRPr/>
                    </a:p>
                  </a:txBody>
                  <a:tcPr marT="45725" marB="45725" marR="91450" marL="91450"/>
                </a:tc>
                <a:tc>
                  <a:txBody>
                    <a:bodyPr/>
                    <a:lstStyle/>
                    <a:p>
                      <a:pPr indent="0" lvl="0" marL="0" marR="0" rtl="0" algn="ctr">
                        <a:spcBef>
                          <a:spcPts val="0"/>
                        </a:spcBef>
                        <a:spcAft>
                          <a:spcPts val="0"/>
                        </a:spcAft>
                        <a:buNone/>
                      </a:pPr>
                      <a:r>
                        <a:rPr lang="en-US" sz="1800"/>
                        <a:t>978</a:t>
                      </a:r>
                      <a:endParaRPr/>
                    </a:p>
                  </a:txBody>
                  <a:tcPr marT="45725" marB="45725" marR="91450" marL="91450"/>
                </a:tc>
                <a:tc>
                  <a:txBody>
                    <a:bodyPr/>
                    <a:lstStyle/>
                    <a:p>
                      <a:pPr indent="0" lvl="0" marL="0" marR="0" rtl="0" algn="ctr">
                        <a:spcBef>
                          <a:spcPts val="0"/>
                        </a:spcBef>
                        <a:spcAft>
                          <a:spcPts val="0"/>
                        </a:spcAft>
                        <a:buNone/>
                      </a:pPr>
                      <a:r>
                        <a:rPr lang="en-US" sz="1800"/>
                        <a:t>6.31</a:t>
                      </a:r>
                      <a:endParaRPr/>
                    </a:p>
                  </a:txBody>
                  <a:tcPr marT="45725" marB="45725" marR="91450" marL="91450"/>
                </a:tc>
                <a:tc>
                  <a:txBody>
                    <a:bodyPr/>
                    <a:lstStyle/>
                    <a:p>
                      <a:pPr indent="0" lvl="0" marL="0" marR="0" rtl="0" algn="ctr">
                        <a:spcBef>
                          <a:spcPts val="0"/>
                        </a:spcBef>
                        <a:spcAft>
                          <a:spcPts val="0"/>
                        </a:spcAft>
                        <a:buNone/>
                      </a:pPr>
                      <a:r>
                        <a:rPr lang="en-US" sz="1800"/>
                        <a:t>29</a:t>
                      </a:r>
                      <a:endParaRPr/>
                    </a:p>
                  </a:txBody>
                  <a:tcPr marT="45725" marB="45725" marR="91450" marL="91450"/>
                </a:tc>
                <a:tc>
                  <a:txBody>
                    <a:bodyPr/>
                    <a:lstStyle/>
                    <a:p>
                      <a:pPr indent="0" lvl="0" marL="0" marR="0" rtl="0" algn="ctr">
                        <a:spcBef>
                          <a:spcPts val="0"/>
                        </a:spcBef>
                        <a:spcAft>
                          <a:spcPts val="0"/>
                        </a:spcAft>
                        <a:buNone/>
                      </a:pPr>
                      <a:r>
                        <a:rPr lang="en-US" sz="1800"/>
                        <a:t>111</a:t>
                      </a:r>
                      <a:endParaRPr/>
                    </a:p>
                  </a:txBody>
                  <a:tcPr marT="45725" marB="45725" marR="91450" marL="91450"/>
                </a:tc>
              </a:tr>
              <a:tr h="430775">
                <a:tc>
                  <a:txBody>
                    <a:bodyPr/>
                    <a:lstStyle/>
                    <a:p>
                      <a:pPr indent="0" lvl="0" marL="0" marR="0" rtl="0" algn="ctr">
                        <a:spcBef>
                          <a:spcPts val="0"/>
                        </a:spcBef>
                        <a:spcAft>
                          <a:spcPts val="0"/>
                        </a:spcAft>
                        <a:buNone/>
                      </a:pPr>
                      <a:r>
                        <a:rPr lang="en-US" sz="1800"/>
                        <a:t>3</a:t>
                      </a:r>
                      <a:r>
                        <a:rPr baseline="30000" lang="en-US" sz="1800"/>
                        <a:t>rd</a:t>
                      </a:r>
                      <a:r>
                        <a:rPr lang="en-US" sz="1800"/>
                        <a:t> Qu.</a:t>
                      </a:r>
                      <a:endParaRPr/>
                    </a:p>
                  </a:txBody>
                  <a:tcPr marT="45725" marB="45725" marR="91450" marL="91450"/>
                </a:tc>
                <a:tc>
                  <a:txBody>
                    <a:bodyPr/>
                    <a:lstStyle/>
                    <a:p>
                      <a:pPr indent="0" lvl="0" marL="0" marR="0" rtl="0" algn="ctr">
                        <a:spcBef>
                          <a:spcPts val="0"/>
                        </a:spcBef>
                        <a:spcAft>
                          <a:spcPts val="0"/>
                        </a:spcAft>
                        <a:buNone/>
                      </a:pPr>
                      <a:r>
                        <a:rPr lang="en-US" sz="1800"/>
                        <a:t>1.46e+08</a:t>
                      </a:r>
                      <a:endParaRPr/>
                    </a:p>
                  </a:txBody>
                  <a:tcPr marT="45725" marB="45725" marR="91450" marL="91450"/>
                </a:tc>
                <a:tc>
                  <a:txBody>
                    <a:bodyPr/>
                    <a:lstStyle/>
                    <a:p>
                      <a:pPr indent="0" lvl="0" marL="0" marR="0" rtl="0" algn="ctr">
                        <a:spcBef>
                          <a:spcPts val="0"/>
                        </a:spcBef>
                        <a:spcAft>
                          <a:spcPts val="0"/>
                        </a:spcAft>
                        <a:buNone/>
                      </a:pPr>
                      <a:r>
                        <a:rPr lang="en-US" sz="1800"/>
                        <a:t>5.50e+07</a:t>
                      </a:r>
                      <a:endParaRPr/>
                    </a:p>
                  </a:txBody>
                  <a:tcPr marT="45725" marB="45725" marR="91450" marL="91450"/>
                </a:tc>
                <a:tc>
                  <a:txBody>
                    <a:bodyPr/>
                    <a:lstStyle/>
                    <a:p>
                      <a:pPr indent="0" lvl="0" marL="0" marR="0" rtl="0" algn="ctr">
                        <a:spcBef>
                          <a:spcPts val="0"/>
                        </a:spcBef>
                        <a:spcAft>
                          <a:spcPts val="0"/>
                        </a:spcAft>
                        <a:buNone/>
                      </a:pPr>
                      <a:r>
                        <a:rPr lang="en-US" sz="1800"/>
                        <a:t>1148</a:t>
                      </a:r>
                      <a:endParaRPr/>
                    </a:p>
                  </a:txBody>
                  <a:tcPr marT="45725" marB="45725" marR="91450" marL="91450"/>
                </a:tc>
                <a:tc>
                  <a:txBody>
                    <a:bodyPr/>
                    <a:lstStyle/>
                    <a:p>
                      <a:pPr indent="0" lvl="0" marL="0" marR="0" rtl="0" algn="ctr">
                        <a:spcBef>
                          <a:spcPts val="0"/>
                        </a:spcBef>
                        <a:spcAft>
                          <a:spcPts val="0"/>
                        </a:spcAft>
                        <a:buNone/>
                      </a:pPr>
                      <a:r>
                        <a:rPr lang="en-US" sz="1800"/>
                        <a:t>6.90</a:t>
                      </a:r>
                      <a:endParaRPr/>
                    </a:p>
                  </a:txBody>
                  <a:tcPr marT="45725" marB="45725" marR="91450" marL="91450"/>
                </a:tc>
                <a:tc>
                  <a:txBody>
                    <a:bodyPr/>
                    <a:lstStyle/>
                    <a:p>
                      <a:pPr indent="0" lvl="0" marL="0" marR="0" rtl="0" algn="ctr">
                        <a:spcBef>
                          <a:spcPts val="0"/>
                        </a:spcBef>
                        <a:spcAft>
                          <a:spcPts val="0"/>
                        </a:spcAft>
                        <a:buNone/>
                      </a:pPr>
                      <a:r>
                        <a:rPr lang="en-US" sz="1800"/>
                        <a:t>37</a:t>
                      </a:r>
                      <a:endParaRPr/>
                    </a:p>
                  </a:txBody>
                  <a:tcPr marT="45725" marB="45725" marR="91450" marL="91450"/>
                </a:tc>
                <a:tc>
                  <a:txBody>
                    <a:bodyPr/>
                    <a:lstStyle/>
                    <a:p>
                      <a:pPr indent="0" lvl="0" marL="0" marR="0" rtl="0" algn="ctr">
                        <a:spcBef>
                          <a:spcPts val="0"/>
                        </a:spcBef>
                        <a:spcAft>
                          <a:spcPts val="0"/>
                        </a:spcAft>
                        <a:buNone/>
                      </a:pPr>
                      <a:r>
                        <a:rPr lang="en-US" sz="1800"/>
                        <a:t>121</a:t>
                      </a:r>
                      <a:endParaRPr/>
                    </a:p>
                  </a:txBody>
                  <a:tcPr marT="45725" marB="45725" marR="91450" marL="91450"/>
                </a:tc>
              </a:tr>
              <a:tr h="430775">
                <a:tc>
                  <a:txBody>
                    <a:bodyPr/>
                    <a:lstStyle/>
                    <a:p>
                      <a:pPr indent="0" lvl="0" marL="0" marR="0" rtl="0" algn="ctr">
                        <a:spcBef>
                          <a:spcPts val="0"/>
                        </a:spcBef>
                        <a:spcAft>
                          <a:spcPts val="0"/>
                        </a:spcAft>
                        <a:buNone/>
                      </a:pPr>
                      <a:r>
                        <a:rPr lang="en-US" sz="1800"/>
                        <a:t>Max</a:t>
                      </a:r>
                      <a:endParaRPr/>
                    </a:p>
                  </a:txBody>
                  <a:tcPr marT="45725" marB="45725" marR="91450" marL="91450"/>
                </a:tc>
                <a:tc>
                  <a:txBody>
                    <a:bodyPr/>
                    <a:lstStyle/>
                    <a:p>
                      <a:pPr indent="0" lvl="0" marL="0" marR="0" rtl="0" algn="ctr">
                        <a:spcBef>
                          <a:spcPts val="0"/>
                        </a:spcBef>
                        <a:spcAft>
                          <a:spcPts val="0"/>
                        </a:spcAft>
                        <a:buNone/>
                      </a:pPr>
                      <a:r>
                        <a:rPr lang="en-US" sz="1800"/>
                        <a:t>2.79e+09</a:t>
                      </a:r>
                      <a:endParaRPr/>
                    </a:p>
                  </a:txBody>
                  <a:tcPr marT="45725" marB="45725" marR="91450" marL="91450"/>
                </a:tc>
                <a:tc>
                  <a:txBody>
                    <a:bodyPr/>
                    <a:lstStyle/>
                    <a:p>
                      <a:pPr indent="0" lvl="0" marL="0" marR="0" rtl="0" algn="ctr">
                        <a:spcBef>
                          <a:spcPts val="0"/>
                        </a:spcBef>
                        <a:spcAft>
                          <a:spcPts val="0"/>
                        </a:spcAft>
                        <a:buNone/>
                      </a:pPr>
                      <a:r>
                        <a:rPr lang="en-US" sz="1800"/>
                        <a:t>3.80e_08</a:t>
                      </a:r>
                      <a:endParaRPr/>
                    </a:p>
                  </a:txBody>
                  <a:tcPr marT="45725" marB="45725" marR="91450" marL="91450"/>
                </a:tc>
                <a:tc>
                  <a:txBody>
                    <a:bodyPr/>
                    <a:lstStyle/>
                    <a:p>
                      <a:pPr indent="0" lvl="0" marL="0" marR="0" rtl="0" algn="ctr">
                        <a:spcBef>
                          <a:spcPts val="0"/>
                        </a:spcBef>
                        <a:spcAft>
                          <a:spcPts val="0"/>
                        </a:spcAft>
                        <a:buNone/>
                      </a:pPr>
                      <a:r>
                        <a:rPr lang="en-US" sz="1800"/>
                        <a:t>13,752</a:t>
                      </a:r>
                      <a:endParaRPr/>
                    </a:p>
                  </a:txBody>
                  <a:tcPr marT="45725" marB="45725" marR="91450" marL="91450"/>
                </a:tc>
                <a:tc>
                  <a:txBody>
                    <a:bodyPr/>
                    <a:lstStyle/>
                    <a:p>
                      <a:pPr indent="0" lvl="0" marL="0" marR="0" rtl="0" algn="ctr">
                        <a:spcBef>
                          <a:spcPts val="0"/>
                        </a:spcBef>
                        <a:spcAft>
                          <a:spcPts val="0"/>
                        </a:spcAft>
                        <a:buNone/>
                      </a:pPr>
                      <a:r>
                        <a:rPr lang="en-US" sz="1800"/>
                        <a:t>8.50</a:t>
                      </a:r>
                      <a:endParaRPr/>
                    </a:p>
                  </a:txBody>
                  <a:tcPr marT="45725" marB="45725" marR="91450" marL="91450"/>
                </a:tc>
                <a:tc>
                  <a:txBody>
                    <a:bodyPr/>
                    <a:lstStyle/>
                    <a:p>
                      <a:pPr indent="0" lvl="0" marL="0" marR="0" rtl="0" algn="ctr">
                        <a:spcBef>
                          <a:spcPts val="0"/>
                        </a:spcBef>
                        <a:spcAft>
                          <a:spcPts val="0"/>
                        </a:spcAft>
                        <a:buNone/>
                      </a:pPr>
                      <a:r>
                        <a:rPr lang="en-US" sz="1800"/>
                        <a:t>876</a:t>
                      </a:r>
                      <a:endParaRPr/>
                    </a:p>
                  </a:txBody>
                  <a:tcPr marT="45725" marB="45725" marR="91450" marL="91450"/>
                </a:tc>
                <a:tc>
                  <a:txBody>
                    <a:bodyPr/>
                    <a:lstStyle/>
                    <a:p>
                      <a:pPr indent="0" lvl="0" marL="0" marR="0" rtl="0" algn="ctr">
                        <a:spcBef>
                          <a:spcPts val="0"/>
                        </a:spcBef>
                        <a:spcAft>
                          <a:spcPts val="0"/>
                        </a:spcAft>
                        <a:buNone/>
                      </a:pPr>
                      <a:r>
                        <a:rPr lang="en-US" sz="1800"/>
                        <a:t>338</a:t>
                      </a:r>
                      <a:endParaRPr/>
                    </a:p>
                  </a:txBody>
                  <a:tcPr marT="45725" marB="45725" marR="91450" marL="91450"/>
                </a:tc>
              </a:tr>
            </a:tbl>
          </a:graphicData>
        </a:graphic>
      </p:graphicFrame>
      <p:sp>
        <p:nvSpPr>
          <p:cNvPr id="108" name="Google Shape;108;p21"/>
          <p:cNvSpPr txBox="1"/>
          <p:nvPr>
            <p:ph type="title"/>
          </p:nvPr>
        </p:nvSpPr>
        <p:spPr>
          <a:xfrm>
            <a:off x="173150" y="178227"/>
            <a:ext cx="7756200" cy="74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Data Summary</a:t>
            </a:r>
            <a:endParaRPr sz="3600">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graphicFrame>
        <p:nvGraphicFramePr>
          <p:cNvPr id="113" name="Google Shape;113;p22"/>
          <p:cNvGraphicFramePr/>
          <p:nvPr/>
        </p:nvGraphicFramePr>
        <p:xfrm>
          <a:off x="934199" y="1541095"/>
          <a:ext cx="3000000" cy="3000000"/>
        </p:xfrm>
        <a:graphic>
          <a:graphicData uri="http://schemas.openxmlformats.org/drawingml/2006/table">
            <a:tbl>
              <a:tblPr bandRow="1" firstRow="1">
                <a:noFill/>
                <a:tableStyleId>{68009A4B-C47F-4F63-8337-986C060576D3}</a:tableStyleId>
              </a:tblPr>
              <a:tblGrid>
                <a:gridCol w="1848000"/>
                <a:gridCol w="1848000"/>
                <a:gridCol w="1848000"/>
                <a:gridCol w="1848000"/>
              </a:tblGrid>
              <a:tr h="428750">
                <a:tc gridSpan="4">
                  <a:txBody>
                    <a:bodyPr/>
                    <a:lstStyle/>
                    <a:p>
                      <a:pPr indent="0" lvl="0" marL="0" marR="0" rtl="0" algn="ctr">
                        <a:lnSpc>
                          <a:spcPct val="100000"/>
                        </a:lnSpc>
                        <a:spcBef>
                          <a:spcPts val="0"/>
                        </a:spcBef>
                        <a:spcAft>
                          <a:spcPts val="0"/>
                        </a:spcAft>
                        <a:buClr>
                          <a:schemeClr val="dk1"/>
                        </a:buClr>
                        <a:buSzPts val="1800"/>
                        <a:buFont typeface="Book Antiqua"/>
                        <a:buNone/>
                      </a:pPr>
                      <a:r>
                        <a:rPr lang="en-US" sz="1800"/>
                        <a:t>Formula: </a:t>
                      </a:r>
                      <a:r>
                        <a:rPr lang="en-US" sz="1800"/>
                        <a:t>revenue ~. , data = training data</a:t>
                      </a:r>
                      <a:endParaRPr/>
                    </a:p>
                  </a:txBody>
                  <a:tcPr marT="45725" marB="45725" marR="91450" marL="91450"/>
                </a:tc>
                <a:tc hMerge="1"/>
                <a:tc hMerge="1"/>
                <a:tc hMerge="1"/>
              </a:tr>
              <a:tr h="468450">
                <a:tc>
                  <a:txBody>
                    <a:bodyPr/>
                    <a:lstStyle/>
                    <a:p>
                      <a:pPr indent="0" lvl="0" marL="0" marR="0" rtl="0" algn="ctr">
                        <a:spcBef>
                          <a:spcPts val="0"/>
                        </a:spcBef>
                        <a:spcAft>
                          <a:spcPts val="0"/>
                        </a:spcAft>
                        <a:buNone/>
                      </a:pPr>
                      <a:r>
                        <a:rPr lang="en-US" sz="1800"/>
                        <a:t>R-squared</a:t>
                      </a:r>
                      <a:endParaRPr/>
                    </a:p>
                  </a:txBody>
                  <a:tcPr marT="45725" marB="45725" marR="91450" marL="91450"/>
                </a:tc>
                <a:tc>
                  <a:txBody>
                    <a:bodyPr/>
                    <a:lstStyle/>
                    <a:p>
                      <a:pPr indent="0" lvl="0" marL="0" marR="0" rtl="0" algn="ctr">
                        <a:spcBef>
                          <a:spcPts val="0"/>
                        </a:spcBef>
                        <a:spcAft>
                          <a:spcPts val="0"/>
                        </a:spcAft>
                        <a:buNone/>
                      </a:pPr>
                      <a:r>
                        <a:rPr lang="en-US" sz="1800"/>
                        <a:t>Adj R-squared</a:t>
                      </a:r>
                      <a:endParaRPr/>
                    </a:p>
                  </a:txBody>
                  <a:tcPr marT="45725" marB="45725" marR="91450" marL="91450"/>
                </a:tc>
                <a:tc>
                  <a:txBody>
                    <a:bodyPr/>
                    <a:lstStyle/>
                    <a:p>
                      <a:pPr indent="0" lvl="0" marL="0" marR="0" rtl="0" algn="ctr">
                        <a:spcBef>
                          <a:spcPts val="0"/>
                        </a:spcBef>
                        <a:spcAft>
                          <a:spcPts val="0"/>
                        </a:spcAft>
                        <a:buNone/>
                      </a:pPr>
                      <a:r>
                        <a:rPr lang="en-US" sz="1800"/>
                        <a:t>F-statistic</a:t>
                      </a:r>
                      <a:endParaRPr/>
                    </a:p>
                  </a:txBody>
                  <a:tcPr marT="45725" marB="45725" marR="91450" marL="91450"/>
                </a:tc>
                <a:tc>
                  <a:txBody>
                    <a:bodyPr/>
                    <a:lstStyle/>
                    <a:p>
                      <a:pPr indent="0" lvl="0" marL="0" marR="0" rtl="0" algn="ctr">
                        <a:spcBef>
                          <a:spcPts val="0"/>
                        </a:spcBef>
                        <a:spcAft>
                          <a:spcPts val="0"/>
                        </a:spcAft>
                        <a:buNone/>
                      </a:pPr>
                      <a:r>
                        <a:rPr lang="en-US" sz="1800"/>
                        <a:t>p-value</a:t>
                      </a:r>
                      <a:endParaRPr/>
                    </a:p>
                  </a:txBody>
                  <a:tcPr marT="45725" marB="45725" marR="91450" marL="91450"/>
                </a:tc>
              </a:tr>
              <a:tr h="468450">
                <a:tc>
                  <a:txBody>
                    <a:bodyPr/>
                    <a:lstStyle/>
                    <a:p>
                      <a:pPr indent="0" lvl="0" marL="0" marR="0" rtl="0" algn="ctr">
                        <a:spcBef>
                          <a:spcPts val="0"/>
                        </a:spcBef>
                        <a:spcAft>
                          <a:spcPts val="0"/>
                        </a:spcAft>
                        <a:buNone/>
                      </a:pPr>
                      <a:r>
                        <a:rPr lang="en-US" sz="1800"/>
                        <a:t>0.725</a:t>
                      </a:r>
                      <a:endParaRPr/>
                    </a:p>
                  </a:txBody>
                  <a:tcPr marT="45725" marB="45725" marR="91450" marL="91450"/>
                </a:tc>
                <a:tc>
                  <a:txBody>
                    <a:bodyPr/>
                    <a:lstStyle/>
                    <a:p>
                      <a:pPr indent="0" lvl="0" marL="0" marR="0" rtl="0" algn="ctr">
                        <a:spcBef>
                          <a:spcPts val="0"/>
                        </a:spcBef>
                        <a:spcAft>
                          <a:spcPts val="0"/>
                        </a:spcAft>
                        <a:buNone/>
                      </a:pPr>
                      <a:r>
                        <a:rPr lang="en-US" sz="1800"/>
                        <a:t>0.721</a:t>
                      </a:r>
                      <a:endParaRPr/>
                    </a:p>
                  </a:txBody>
                  <a:tcPr marT="45725" marB="45725" marR="91450" marL="91450"/>
                </a:tc>
                <a:tc>
                  <a:txBody>
                    <a:bodyPr/>
                    <a:lstStyle/>
                    <a:p>
                      <a:pPr indent="0" lvl="0" marL="0" marR="0" rtl="0" algn="ctr">
                        <a:spcBef>
                          <a:spcPts val="0"/>
                        </a:spcBef>
                        <a:spcAft>
                          <a:spcPts val="0"/>
                        </a:spcAft>
                        <a:buNone/>
                      </a:pPr>
                      <a:r>
                        <a:rPr lang="en-US" sz="1800"/>
                        <a:t>188</a:t>
                      </a:r>
                      <a:endParaRPr/>
                    </a:p>
                  </a:txBody>
                  <a:tcPr marT="45725" marB="45725" marR="91450" marL="91450"/>
                </a:tc>
                <a:tc>
                  <a:txBody>
                    <a:bodyPr/>
                    <a:lstStyle/>
                    <a:p>
                      <a:pPr indent="0" lvl="0" marL="0" marR="0" rtl="0" algn="ctr">
                        <a:spcBef>
                          <a:spcPts val="0"/>
                        </a:spcBef>
                        <a:spcAft>
                          <a:spcPts val="0"/>
                        </a:spcAft>
                        <a:buNone/>
                      </a:pPr>
                      <a:r>
                        <a:rPr lang="en-US" sz="1800"/>
                        <a:t>&lt;2e-16</a:t>
                      </a:r>
                      <a:endParaRPr/>
                    </a:p>
                  </a:txBody>
                  <a:tcPr marT="45725" marB="45725" marR="91450" marL="91450"/>
                </a:tc>
              </a:tr>
            </a:tbl>
          </a:graphicData>
        </a:graphic>
      </p:graphicFrame>
      <p:sp>
        <p:nvSpPr>
          <p:cNvPr id="114" name="Google Shape;114;p22"/>
          <p:cNvSpPr txBox="1"/>
          <p:nvPr/>
        </p:nvSpPr>
        <p:spPr>
          <a:xfrm>
            <a:off x="934200" y="3584424"/>
            <a:ext cx="7275600" cy="16659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15000"/>
              </a:lnSpc>
              <a:spcBef>
                <a:spcPts val="0"/>
              </a:spcBef>
              <a:spcAft>
                <a:spcPts val="0"/>
              </a:spcAft>
              <a:buSzPts val="2000"/>
              <a:buFont typeface="Book Antiqua"/>
              <a:buChar char="➢"/>
            </a:pPr>
            <a:r>
              <a:rPr b="0" i="0" lang="en-US" sz="2000" u="none" cap="none" strike="noStrike">
                <a:latin typeface="Book Antiqua"/>
                <a:ea typeface="Book Antiqua"/>
                <a:cs typeface="Book Antiqua"/>
                <a:sym typeface="Book Antiqua"/>
              </a:rPr>
              <a:t>All vifs are below 3.</a:t>
            </a:r>
            <a:endParaRPr sz="2000"/>
          </a:p>
          <a:p>
            <a:pPr indent="-355600" lvl="0" marL="457200" marR="0" rtl="0" algn="l">
              <a:lnSpc>
                <a:spcPct val="115000"/>
              </a:lnSpc>
              <a:spcBef>
                <a:spcPts val="0"/>
              </a:spcBef>
              <a:spcAft>
                <a:spcPts val="0"/>
              </a:spcAft>
              <a:buSzPts val="2000"/>
              <a:buFont typeface="Book Antiqua"/>
              <a:buChar char="➢"/>
            </a:pPr>
            <a:r>
              <a:rPr lang="en-US" sz="2000">
                <a:latin typeface="Book Antiqua"/>
                <a:ea typeface="Book Antiqua"/>
                <a:cs typeface="Book Antiqua"/>
                <a:sym typeface="Book Antiqua"/>
              </a:rPr>
              <a:t>Score, runtime are not statistically significant.</a:t>
            </a:r>
            <a:endParaRPr sz="2000"/>
          </a:p>
          <a:p>
            <a:pPr indent="-355600" lvl="0" marL="457200" marR="0" rtl="0" algn="l">
              <a:lnSpc>
                <a:spcPct val="115000"/>
              </a:lnSpc>
              <a:spcBef>
                <a:spcPts val="0"/>
              </a:spcBef>
              <a:spcAft>
                <a:spcPts val="0"/>
              </a:spcAft>
              <a:buSzPts val="2000"/>
              <a:buFont typeface="Book Antiqua"/>
              <a:buChar char="➢"/>
            </a:pPr>
            <a:r>
              <a:rPr lang="en-US" sz="2000">
                <a:latin typeface="Book Antiqua"/>
                <a:ea typeface="Book Antiqua"/>
                <a:cs typeface="Book Antiqua"/>
                <a:sym typeface="Book Antiqua"/>
              </a:rPr>
              <a:t>The effects of four seasons are not statistically significant.</a:t>
            </a:r>
            <a:endParaRPr sz="2000"/>
          </a:p>
          <a:p>
            <a:pPr indent="0" lvl="0" marL="457200" marR="0" rtl="0" algn="l">
              <a:lnSpc>
                <a:spcPct val="115000"/>
              </a:lnSpc>
              <a:spcBef>
                <a:spcPts val="0"/>
              </a:spcBef>
              <a:spcAft>
                <a:spcPts val="0"/>
              </a:spcAft>
              <a:buNone/>
            </a:pPr>
            <a:r>
              <a:t/>
            </a:r>
            <a:endParaRPr/>
          </a:p>
        </p:txBody>
      </p:sp>
      <p:sp>
        <p:nvSpPr>
          <p:cNvPr id="115" name="Google Shape;115;p22"/>
          <p:cNvSpPr txBox="1"/>
          <p:nvPr>
            <p:ph type="title"/>
          </p:nvPr>
        </p:nvSpPr>
        <p:spPr>
          <a:xfrm>
            <a:off x="222775" y="257625"/>
            <a:ext cx="7756200" cy="80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solidFill>
                  <a:srgbClr val="000000"/>
                </a:solidFill>
              </a:rPr>
              <a:t>Linear Regression</a:t>
            </a:r>
            <a:endParaRPr sz="3600">
              <a:solidFill>
                <a:srgbClr val="000000"/>
              </a:solidFill>
            </a:endParaRPr>
          </a:p>
          <a:p>
            <a:pPr indent="0" lvl="0" marL="0" rtl="0" algn="l">
              <a:spcBef>
                <a:spcPts val="0"/>
              </a:spcBef>
              <a:spcAft>
                <a:spcPts val="0"/>
              </a:spcAft>
              <a:buNone/>
            </a:pPr>
            <a:r>
              <a:t/>
            </a:r>
            <a:endParaRPr b="0" sz="14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W Campus Photos - Fin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